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Extra Bold" charset="1" panose="020B0906030804020204"/>
      <p:regular r:id="rId10"/>
    </p:embeddedFont>
    <p:embeddedFont>
      <p:font typeface="Open Sans Extra Bold Italics" charset="1" panose="020B0906030804020204"/>
      <p:regular r:id="rId11"/>
    </p:embeddedFont>
    <p:embeddedFont>
      <p:font typeface="Kawkab Mono" charset="1" panose="00000509000000000000"/>
      <p:regular r:id="rId12"/>
    </p:embeddedFont>
    <p:embeddedFont>
      <p:font typeface="Kawkab Mono Bold" charset="1" panose="00000809000000000000"/>
      <p:regular r:id="rId13"/>
    </p:embeddedFont>
    <p:embeddedFont>
      <p:font typeface="Kawkab Mono Light" charset="1" panose="00000409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30" Target="slides/slide16.xml" Type="http://schemas.openxmlformats.org/officeDocument/2006/relationships/slide"/><Relationship Id="rId31" Target="slides/slide17.xml" Type="http://schemas.openxmlformats.org/officeDocument/2006/relationships/slide"/><Relationship Id="rId32" Target="slides/slide18.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2.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9.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2.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6.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9888578" y="-4127084"/>
            <a:ext cx="12273731" cy="12273731"/>
          </a:xfrm>
          <a:custGeom>
            <a:avLst/>
            <a:gdLst/>
            <a:ahLst/>
            <a:cxnLst/>
            <a:rect r="r" b="b" t="t" l="l"/>
            <a:pathLst>
              <a:path h="12273731" w="12273731">
                <a:moveTo>
                  <a:pt x="0" y="0"/>
                </a:moveTo>
                <a:lnTo>
                  <a:pt x="12273731" y="0"/>
                </a:lnTo>
                <a:lnTo>
                  <a:pt x="12273731" y="12273731"/>
                </a:lnTo>
                <a:lnTo>
                  <a:pt x="0" y="122737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82404" y="1710760"/>
            <a:ext cx="9931666" cy="9931666"/>
          </a:xfrm>
          <a:custGeom>
            <a:avLst/>
            <a:gdLst/>
            <a:ahLst/>
            <a:cxnLst/>
            <a:rect r="r" b="b" t="t" l="l"/>
            <a:pathLst>
              <a:path h="9931666" w="9931666">
                <a:moveTo>
                  <a:pt x="0" y="0"/>
                </a:moveTo>
                <a:lnTo>
                  <a:pt x="9931665" y="0"/>
                </a:lnTo>
                <a:lnTo>
                  <a:pt x="9931665"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99897" y="1220712"/>
            <a:ext cx="12343900" cy="6776637"/>
          </a:xfrm>
          <a:custGeom>
            <a:avLst/>
            <a:gdLst/>
            <a:ahLst/>
            <a:cxnLst/>
            <a:rect r="r" b="b" t="t" l="l"/>
            <a:pathLst>
              <a:path h="6776637" w="12343900">
                <a:moveTo>
                  <a:pt x="0" y="0"/>
                </a:moveTo>
                <a:lnTo>
                  <a:pt x="12343900" y="0"/>
                </a:lnTo>
                <a:lnTo>
                  <a:pt x="12343900" y="6776637"/>
                </a:lnTo>
                <a:lnTo>
                  <a:pt x="0" y="6776637"/>
                </a:lnTo>
                <a:lnTo>
                  <a:pt x="0" y="0"/>
                </a:lnTo>
                <a:close/>
              </a:path>
            </a:pathLst>
          </a:custGeom>
          <a:blipFill>
            <a:blip r:embed="rId4"/>
            <a:stretch>
              <a:fillRect l="-7052" t="0" r="0" b="0"/>
            </a:stretch>
          </a:blipFill>
        </p:spPr>
      </p:sp>
      <p:sp>
        <p:nvSpPr>
          <p:cNvPr name="TextBox 5" id="5"/>
          <p:cNvSpPr txBox="true"/>
          <p:nvPr/>
        </p:nvSpPr>
        <p:spPr>
          <a:xfrm rot="0">
            <a:off x="1028700" y="1171575"/>
            <a:ext cx="7792275" cy="4209220"/>
          </a:xfrm>
          <a:prstGeom prst="rect">
            <a:avLst/>
          </a:prstGeom>
        </p:spPr>
        <p:txBody>
          <a:bodyPr anchor="t" rtlCol="false" tIns="0" lIns="0" bIns="0" rIns="0">
            <a:spAutoFit/>
          </a:bodyPr>
          <a:lstStyle/>
          <a:p>
            <a:pPr>
              <a:lnSpc>
                <a:spcPts val="6598"/>
              </a:lnSpc>
            </a:pPr>
            <a:r>
              <a:rPr lang="en-US" sz="6733">
                <a:solidFill>
                  <a:srgbClr val="132CAF"/>
                </a:solidFill>
                <a:latin typeface="Kawkab Mono"/>
              </a:rPr>
              <a:t>Algoritmo Recubrimiento Minimo, Algoritmo de Prim y Kruska</a:t>
            </a:r>
          </a:p>
        </p:txBody>
      </p:sp>
      <p:sp>
        <p:nvSpPr>
          <p:cNvPr name="TextBox 6" id="6"/>
          <p:cNvSpPr txBox="true"/>
          <p:nvPr/>
        </p:nvSpPr>
        <p:spPr>
          <a:xfrm rot="0">
            <a:off x="14241271" y="8851876"/>
            <a:ext cx="3018029" cy="1199719"/>
          </a:xfrm>
          <a:prstGeom prst="rect">
            <a:avLst/>
          </a:prstGeom>
        </p:spPr>
        <p:txBody>
          <a:bodyPr anchor="t" rtlCol="false" tIns="0" lIns="0" bIns="0" rIns="0">
            <a:spAutoFit/>
          </a:bodyPr>
          <a:lstStyle/>
          <a:p>
            <a:pPr algn="r">
              <a:lnSpc>
                <a:spcPts val="3163"/>
              </a:lnSpc>
            </a:pPr>
            <a:r>
              <a:rPr lang="en-US" sz="3013">
                <a:solidFill>
                  <a:srgbClr val="132CAF"/>
                </a:solidFill>
                <a:latin typeface="Kawkab Mono Light"/>
              </a:rPr>
              <a:t>Ruiz Arica Milagros Cristina</a:t>
            </a:r>
          </a:p>
        </p:txBody>
      </p:sp>
      <p:sp>
        <p:nvSpPr>
          <p:cNvPr name="TextBox 7" id="7"/>
          <p:cNvSpPr txBox="true"/>
          <p:nvPr/>
        </p:nvSpPr>
        <p:spPr>
          <a:xfrm rot="0">
            <a:off x="568085" y="8025924"/>
            <a:ext cx="9759645" cy="2832573"/>
          </a:xfrm>
          <a:prstGeom prst="rect">
            <a:avLst/>
          </a:prstGeom>
        </p:spPr>
        <p:txBody>
          <a:bodyPr anchor="t" rtlCol="false" tIns="0" lIns="0" bIns="0" rIns="0">
            <a:spAutoFit/>
          </a:bodyPr>
          <a:lstStyle/>
          <a:p>
            <a:pPr>
              <a:lnSpc>
                <a:spcPts val="4491"/>
              </a:lnSpc>
            </a:pPr>
            <a:r>
              <a:rPr lang="en-US" sz="3939">
                <a:solidFill>
                  <a:srgbClr val="132CAF"/>
                </a:solidFill>
                <a:latin typeface="Kawkab Mono Light"/>
              </a:rPr>
              <a:t>Aplicaciones</a:t>
            </a:r>
          </a:p>
          <a:p>
            <a:pPr>
              <a:lnSpc>
                <a:spcPts val="4491"/>
              </a:lnSpc>
            </a:pPr>
            <a:r>
              <a:rPr lang="en-US" sz="3939">
                <a:solidFill>
                  <a:srgbClr val="132CAF"/>
                </a:solidFill>
                <a:latin typeface="Kawkab Mono Light"/>
              </a:rPr>
              <a:t>CC232 A Algoritmos y Estructuras de Datos 2023-1</a:t>
            </a:r>
          </a:p>
          <a:p>
            <a:pPr>
              <a:lnSpc>
                <a:spcPts val="4491"/>
              </a:lnSpc>
            </a:pPr>
          </a:p>
          <a:p>
            <a:pPr>
              <a:lnSpc>
                <a:spcPts val="4491"/>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928515" y="619602"/>
            <a:ext cx="12209096" cy="12209096"/>
          </a:xfrm>
          <a:custGeom>
            <a:avLst/>
            <a:gdLst/>
            <a:ahLst/>
            <a:cxnLst/>
            <a:rect r="r" b="b" t="t" l="l"/>
            <a:pathLst>
              <a:path h="12209096" w="12209096">
                <a:moveTo>
                  <a:pt x="0" y="0"/>
                </a:moveTo>
                <a:lnTo>
                  <a:pt x="12209096" y="0"/>
                </a:lnTo>
                <a:lnTo>
                  <a:pt x="12209096" y="12209096"/>
                </a:lnTo>
                <a:lnTo>
                  <a:pt x="0" y="122090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2856" y="-3207516"/>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9390" y="1630680"/>
            <a:ext cx="5435102" cy="1827236"/>
            <a:chOff x="0" y="0"/>
            <a:chExt cx="1431467" cy="481247"/>
          </a:xfrm>
        </p:grpSpPr>
        <p:sp>
          <p:nvSpPr>
            <p:cNvPr name="Freeform 5" id="5"/>
            <p:cNvSpPr/>
            <p:nvPr/>
          </p:nvSpPr>
          <p:spPr>
            <a:xfrm flipH="false" flipV="false" rot="0">
              <a:off x="0" y="0"/>
              <a:ext cx="1431467" cy="481247"/>
            </a:xfrm>
            <a:custGeom>
              <a:avLst/>
              <a:gdLst/>
              <a:ahLst/>
              <a:cxnLst/>
              <a:rect r="r" b="b" t="t" l="l"/>
              <a:pathLst>
                <a:path h="481247" w="1431467">
                  <a:moveTo>
                    <a:pt x="0" y="0"/>
                  </a:moveTo>
                  <a:lnTo>
                    <a:pt x="1431467" y="0"/>
                  </a:lnTo>
                  <a:lnTo>
                    <a:pt x="1431467" y="481247"/>
                  </a:lnTo>
                  <a:lnTo>
                    <a:pt x="0" y="481247"/>
                  </a:lnTo>
                  <a:close/>
                </a:path>
              </a:pathLst>
            </a:custGeom>
            <a:solidFill>
              <a:srgbClr val="9FA6EE"/>
            </a:solidFill>
            <a:ln w="9525">
              <a:solidFill>
                <a:srgbClr val="132CAF"/>
              </a:solid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7044886">
            <a:off x="14038942" y="1026538"/>
            <a:ext cx="3120987" cy="3626243"/>
          </a:xfrm>
          <a:custGeom>
            <a:avLst/>
            <a:gdLst/>
            <a:ahLst/>
            <a:cxnLst/>
            <a:rect r="r" b="b" t="t" l="l"/>
            <a:pathLst>
              <a:path h="3626243" w="3120987">
                <a:moveTo>
                  <a:pt x="0" y="0"/>
                </a:moveTo>
                <a:lnTo>
                  <a:pt x="3120987" y="0"/>
                </a:lnTo>
                <a:lnTo>
                  <a:pt x="3120987" y="3626244"/>
                </a:lnTo>
                <a:lnTo>
                  <a:pt x="0" y="3626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086941" y="3211831"/>
            <a:ext cx="11276017" cy="5011563"/>
          </a:xfrm>
          <a:custGeom>
            <a:avLst/>
            <a:gdLst/>
            <a:ahLst/>
            <a:cxnLst/>
            <a:rect r="r" b="b" t="t" l="l"/>
            <a:pathLst>
              <a:path h="5011563" w="11276017">
                <a:moveTo>
                  <a:pt x="0" y="0"/>
                </a:moveTo>
                <a:lnTo>
                  <a:pt x="11276017" y="0"/>
                </a:lnTo>
                <a:lnTo>
                  <a:pt x="11276017" y="5011563"/>
                </a:lnTo>
                <a:lnTo>
                  <a:pt x="0" y="5011563"/>
                </a:lnTo>
                <a:lnTo>
                  <a:pt x="0" y="0"/>
                </a:lnTo>
                <a:close/>
              </a:path>
            </a:pathLst>
          </a:custGeom>
          <a:blipFill>
            <a:blip r:embed="rId6"/>
            <a:stretch>
              <a:fillRect l="0" t="0" r="0" b="0"/>
            </a:stretch>
          </a:blipFill>
        </p:spPr>
      </p:sp>
      <p:sp>
        <p:nvSpPr>
          <p:cNvPr name="TextBox 9" id="9"/>
          <p:cNvSpPr txBox="true"/>
          <p:nvPr/>
        </p:nvSpPr>
        <p:spPr>
          <a:xfrm rot="0">
            <a:off x="1028700" y="1047750"/>
            <a:ext cx="6751145"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02 - Conceptos</a:t>
            </a:r>
          </a:p>
        </p:txBody>
      </p:sp>
      <p:sp>
        <p:nvSpPr>
          <p:cNvPr name="TextBox 10" id="10"/>
          <p:cNvSpPr txBox="true"/>
          <p:nvPr/>
        </p:nvSpPr>
        <p:spPr>
          <a:xfrm rot="0">
            <a:off x="588623" y="2057401"/>
            <a:ext cx="6751145" cy="11544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Algoritmo de </a:t>
            </a:r>
          </a:p>
          <a:p>
            <a:pPr>
              <a:lnSpc>
                <a:spcPts val="4559"/>
              </a:lnSpc>
            </a:pPr>
            <a:r>
              <a:rPr lang="en-US" sz="3999">
                <a:solidFill>
                  <a:srgbClr val="132CAF"/>
                </a:solidFill>
                <a:latin typeface="Kawkab Mono"/>
              </a:rPr>
              <a:t>Prim</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2596138" y="620575"/>
            <a:ext cx="9931666" cy="9931666"/>
          </a:xfrm>
          <a:custGeom>
            <a:avLst/>
            <a:gdLst/>
            <a:ahLst/>
            <a:cxnLst/>
            <a:rect r="r" b="b" t="t" l="l"/>
            <a:pathLst>
              <a:path h="9931666" w="9931666">
                <a:moveTo>
                  <a:pt x="0" y="0"/>
                </a:moveTo>
                <a:lnTo>
                  <a:pt x="9931665" y="0"/>
                </a:lnTo>
                <a:lnTo>
                  <a:pt x="9931665" y="9931665"/>
                </a:lnTo>
                <a:lnTo>
                  <a:pt x="0" y="9931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38584" y="-5562991"/>
            <a:ext cx="9931666" cy="9931666"/>
          </a:xfrm>
          <a:custGeom>
            <a:avLst/>
            <a:gdLst/>
            <a:ahLst/>
            <a:cxnLst/>
            <a:rect r="r" b="b" t="t" l="l"/>
            <a:pathLst>
              <a:path h="9931666" w="9931666">
                <a:moveTo>
                  <a:pt x="0" y="0"/>
                </a:moveTo>
                <a:lnTo>
                  <a:pt x="9931666" y="0"/>
                </a:lnTo>
                <a:lnTo>
                  <a:pt x="9931666" y="9931665"/>
                </a:lnTo>
                <a:lnTo>
                  <a:pt x="0" y="9931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87377" y="620575"/>
            <a:ext cx="2765714" cy="2485642"/>
          </a:xfrm>
          <a:custGeom>
            <a:avLst/>
            <a:gdLst/>
            <a:ahLst/>
            <a:cxnLst/>
            <a:rect r="r" b="b" t="t" l="l"/>
            <a:pathLst>
              <a:path h="2485642" w="2765714">
                <a:moveTo>
                  <a:pt x="0" y="0"/>
                </a:moveTo>
                <a:lnTo>
                  <a:pt x="2765714" y="0"/>
                </a:lnTo>
                <a:lnTo>
                  <a:pt x="2765714" y="2485642"/>
                </a:lnTo>
                <a:lnTo>
                  <a:pt x="0" y="2485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05924" y="2810933"/>
            <a:ext cx="8392958" cy="5963418"/>
          </a:xfrm>
          <a:custGeom>
            <a:avLst/>
            <a:gdLst/>
            <a:ahLst/>
            <a:cxnLst/>
            <a:rect r="r" b="b" t="t" l="l"/>
            <a:pathLst>
              <a:path h="5963418" w="8392958">
                <a:moveTo>
                  <a:pt x="0" y="0"/>
                </a:moveTo>
                <a:lnTo>
                  <a:pt x="8392958" y="0"/>
                </a:lnTo>
                <a:lnTo>
                  <a:pt x="8392958" y="5963418"/>
                </a:lnTo>
                <a:lnTo>
                  <a:pt x="0" y="5963418"/>
                </a:lnTo>
                <a:lnTo>
                  <a:pt x="0" y="0"/>
                </a:lnTo>
                <a:close/>
              </a:path>
            </a:pathLst>
          </a:custGeom>
          <a:blipFill>
            <a:blip r:embed="rId6"/>
            <a:stretch>
              <a:fillRect l="0" t="0" r="0" b="0"/>
            </a:stretch>
          </a:blipFill>
        </p:spPr>
      </p:sp>
      <p:sp>
        <p:nvSpPr>
          <p:cNvPr name="TextBox 6" id="6"/>
          <p:cNvSpPr txBox="true"/>
          <p:nvPr/>
        </p:nvSpPr>
        <p:spPr>
          <a:xfrm rot="0">
            <a:off x="738590" y="1047750"/>
            <a:ext cx="9864023"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03 - Problema aplicativo</a:t>
            </a:r>
          </a:p>
        </p:txBody>
      </p:sp>
      <p:sp>
        <p:nvSpPr>
          <p:cNvPr name="TextBox 7" id="7"/>
          <p:cNvSpPr txBox="true"/>
          <p:nvPr/>
        </p:nvSpPr>
        <p:spPr>
          <a:xfrm rot="0">
            <a:off x="8964872" y="3690109"/>
            <a:ext cx="8625018" cy="4356100"/>
          </a:xfrm>
          <a:prstGeom prst="rect">
            <a:avLst/>
          </a:prstGeom>
        </p:spPr>
        <p:txBody>
          <a:bodyPr anchor="t" rtlCol="false" tIns="0" lIns="0" bIns="0" rIns="0">
            <a:spAutoFit/>
          </a:bodyPr>
          <a:lstStyle/>
          <a:p>
            <a:pPr algn="r">
              <a:lnSpc>
                <a:spcPts val="3499"/>
              </a:lnSpc>
            </a:pPr>
            <a:r>
              <a:rPr lang="en-US" sz="2499">
                <a:solidFill>
                  <a:srgbClr val="132CAF"/>
                </a:solidFill>
                <a:latin typeface="Kawkab Mono Light"/>
              </a:rPr>
              <a:t>La Universidad Nacional de Ingeniería (UNI) desea renovar el cableado eléctrico en todas sus áreas. Debido a años de crecimiento desordenado, los cables están enredados y resulta difícil seguir el trazado de cada uno. El objetivo es encontrar una ruta que recorra todas las facultades, minimizando la cantidad de cables que deben ser reemplazados.</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2596138" y="620575"/>
            <a:ext cx="9931666" cy="9931666"/>
          </a:xfrm>
          <a:custGeom>
            <a:avLst/>
            <a:gdLst/>
            <a:ahLst/>
            <a:cxnLst/>
            <a:rect r="r" b="b" t="t" l="l"/>
            <a:pathLst>
              <a:path h="9931666" w="9931666">
                <a:moveTo>
                  <a:pt x="0" y="0"/>
                </a:moveTo>
                <a:lnTo>
                  <a:pt x="9931665" y="0"/>
                </a:lnTo>
                <a:lnTo>
                  <a:pt x="9931665" y="9931665"/>
                </a:lnTo>
                <a:lnTo>
                  <a:pt x="0" y="9931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38584" y="-5562991"/>
            <a:ext cx="9931666" cy="9931666"/>
          </a:xfrm>
          <a:custGeom>
            <a:avLst/>
            <a:gdLst/>
            <a:ahLst/>
            <a:cxnLst/>
            <a:rect r="r" b="b" t="t" l="l"/>
            <a:pathLst>
              <a:path h="9931666" w="9931666">
                <a:moveTo>
                  <a:pt x="0" y="0"/>
                </a:moveTo>
                <a:lnTo>
                  <a:pt x="9931666" y="0"/>
                </a:lnTo>
                <a:lnTo>
                  <a:pt x="9931666" y="9931665"/>
                </a:lnTo>
                <a:lnTo>
                  <a:pt x="0" y="9931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972868" y="1374606"/>
            <a:ext cx="14342264" cy="8423604"/>
          </a:xfrm>
          <a:custGeom>
            <a:avLst/>
            <a:gdLst/>
            <a:ahLst/>
            <a:cxnLst/>
            <a:rect r="r" b="b" t="t" l="l"/>
            <a:pathLst>
              <a:path h="8423604" w="14342264">
                <a:moveTo>
                  <a:pt x="0" y="0"/>
                </a:moveTo>
                <a:lnTo>
                  <a:pt x="14342264" y="0"/>
                </a:lnTo>
                <a:lnTo>
                  <a:pt x="14342264" y="8423604"/>
                </a:lnTo>
                <a:lnTo>
                  <a:pt x="0" y="8423604"/>
                </a:lnTo>
                <a:lnTo>
                  <a:pt x="0" y="0"/>
                </a:lnTo>
                <a:close/>
              </a:path>
            </a:pathLst>
          </a:custGeom>
          <a:blipFill>
            <a:blip r:embed="rId4"/>
            <a:stretch>
              <a:fillRect l="0" t="0" r="0" b="0"/>
            </a:stretch>
          </a:blipFill>
        </p:spPr>
      </p:sp>
      <p:sp>
        <p:nvSpPr>
          <p:cNvPr name="Freeform 5" id="5"/>
          <p:cNvSpPr/>
          <p:nvPr/>
        </p:nvSpPr>
        <p:spPr>
          <a:xfrm flipH="false" flipV="false" rot="0">
            <a:off x="2915479" y="7231631"/>
            <a:ext cx="839318" cy="839318"/>
          </a:xfrm>
          <a:custGeom>
            <a:avLst/>
            <a:gdLst/>
            <a:ahLst/>
            <a:cxnLst/>
            <a:rect r="r" b="b" t="t" l="l"/>
            <a:pathLst>
              <a:path h="839318" w="839318">
                <a:moveTo>
                  <a:pt x="0" y="0"/>
                </a:moveTo>
                <a:lnTo>
                  <a:pt x="839318" y="0"/>
                </a:lnTo>
                <a:lnTo>
                  <a:pt x="839318" y="839319"/>
                </a:lnTo>
                <a:lnTo>
                  <a:pt x="0" y="8393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36231" y="445770"/>
            <a:ext cx="9864023"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03 - Problema aplicativo</a:t>
            </a:r>
          </a:p>
        </p:txBody>
      </p:sp>
      <p:sp>
        <p:nvSpPr>
          <p:cNvPr name="Freeform 7" id="7"/>
          <p:cNvSpPr/>
          <p:nvPr/>
        </p:nvSpPr>
        <p:spPr>
          <a:xfrm flipH="false" flipV="false" rot="0">
            <a:off x="4654440" y="8928205"/>
            <a:ext cx="660190" cy="660190"/>
          </a:xfrm>
          <a:custGeom>
            <a:avLst/>
            <a:gdLst/>
            <a:ahLst/>
            <a:cxnLst/>
            <a:rect r="r" b="b" t="t" l="l"/>
            <a:pathLst>
              <a:path h="660190" w="660190">
                <a:moveTo>
                  <a:pt x="0" y="0"/>
                </a:moveTo>
                <a:lnTo>
                  <a:pt x="660191" y="0"/>
                </a:lnTo>
                <a:lnTo>
                  <a:pt x="660191" y="660190"/>
                </a:lnTo>
                <a:lnTo>
                  <a:pt x="0" y="6601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324345" y="6392313"/>
            <a:ext cx="660190" cy="660190"/>
          </a:xfrm>
          <a:custGeom>
            <a:avLst/>
            <a:gdLst/>
            <a:ahLst/>
            <a:cxnLst/>
            <a:rect r="r" b="b" t="t" l="l"/>
            <a:pathLst>
              <a:path h="660190" w="660190">
                <a:moveTo>
                  <a:pt x="0" y="0"/>
                </a:moveTo>
                <a:lnTo>
                  <a:pt x="660191" y="0"/>
                </a:lnTo>
                <a:lnTo>
                  <a:pt x="660191" y="660191"/>
                </a:lnTo>
                <a:lnTo>
                  <a:pt x="0" y="660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908052" y="5256312"/>
            <a:ext cx="660190" cy="660190"/>
          </a:xfrm>
          <a:custGeom>
            <a:avLst/>
            <a:gdLst/>
            <a:ahLst/>
            <a:cxnLst/>
            <a:rect r="r" b="b" t="t" l="l"/>
            <a:pathLst>
              <a:path h="660190" w="660190">
                <a:moveTo>
                  <a:pt x="0" y="0"/>
                </a:moveTo>
                <a:lnTo>
                  <a:pt x="660191" y="0"/>
                </a:lnTo>
                <a:lnTo>
                  <a:pt x="660191" y="660191"/>
                </a:lnTo>
                <a:lnTo>
                  <a:pt x="0" y="660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6675337" y="4926217"/>
            <a:ext cx="660190" cy="660190"/>
          </a:xfrm>
          <a:custGeom>
            <a:avLst/>
            <a:gdLst/>
            <a:ahLst/>
            <a:cxnLst/>
            <a:rect r="r" b="b" t="t" l="l"/>
            <a:pathLst>
              <a:path h="660190" w="660190">
                <a:moveTo>
                  <a:pt x="0" y="0"/>
                </a:moveTo>
                <a:lnTo>
                  <a:pt x="660190" y="0"/>
                </a:lnTo>
                <a:lnTo>
                  <a:pt x="660190" y="660191"/>
                </a:lnTo>
                <a:lnTo>
                  <a:pt x="0" y="660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7005432" y="6722408"/>
            <a:ext cx="660190" cy="660190"/>
          </a:xfrm>
          <a:custGeom>
            <a:avLst/>
            <a:gdLst/>
            <a:ahLst/>
            <a:cxnLst/>
            <a:rect r="r" b="b" t="t" l="l"/>
            <a:pathLst>
              <a:path h="660190" w="660190">
                <a:moveTo>
                  <a:pt x="0" y="0"/>
                </a:moveTo>
                <a:lnTo>
                  <a:pt x="660191" y="0"/>
                </a:lnTo>
                <a:lnTo>
                  <a:pt x="660191" y="660191"/>
                </a:lnTo>
                <a:lnTo>
                  <a:pt x="0" y="6601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665623" y="8070950"/>
            <a:ext cx="660190" cy="660190"/>
          </a:xfrm>
          <a:custGeom>
            <a:avLst/>
            <a:gdLst/>
            <a:ahLst/>
            <a:cxnLst/>
            <a:rect r="r" b="b" t="t" l="l"/>
            <a:pathLst>
              <a:path h="660190" w="660190">
                <a:moveTo>
                  <a:pt x="0" y="0"/>
                </a:moveTo>
                <a:lnTo>
                  <a:pt x="660190" y="0"/>
                </a:lnTo>
                <a:lnTo>
                  <a:pt x="660190" y="660190"/>
                </a:lnTo>
                <a:lnTo>
                  <a:pt x="0" y="6601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8636210" y="5002417"/>
            <a:ext cx="507790" cy="507790"/>
          </a:xfrm>
          <a:custGeom>
            <a:avLst/>
            <a:gdLst/>
            <a:ahLst/>
            <a:cxnLst/>
            <a:rect r="r" b="b" t="t" l="l"/>
            <a:pathLst>
              <a:path h="507790" w="507790">
                <a:moveTo>
                  <a:pt x="0" y="0"/>
                </a:moveTo>
                <a:lnTo>
                  <a:pt x="507790" y="0"/>
                </a:lnTo>
                <a:lnTo>
                  <a:pt x="507790" y="507791"/>
                </a:lnTo>
                <a:lnTo>
                  <a:pt x="0" y="507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9684923" y="6722408"/>
            <a:ext cx="507790" cy="507790"/>
          </a:xfrm>
          <a:custGeom>
            <a:avLst/>
            <a:gdLst/>
            <a:ahLst/>
            <a:cxnLst/>
            <a:rect r="r" b="b" t="t" l="l"/>
            <a:pathLst>
              <a:path h="507790" w="507790">
                <a:moveTo>
                  <a:pt x="0" y="0"/>
                </a:moveTo>
                <a:lnTo>
                  <a:pt x="507790" y="0"/>
                </a:lnTo>
                <a:lnTo>
                  <a:pt x="507790" y="507791"/>
                </a:lnTo>
                <a:lnTo>
                  <a:pt x="0" y="507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9684923" y="8147150"/>
            <a:ext cx="507790" cy="507790"/>
          </a:xfrm>
          <a:custGeom>
            <a:avLst/>
            <a:gdLst/>
            <a:ahLst/>
            <a:cxnLst/>
            <a:rect r="r" b="b" t="t" l="l"/>
            <a:pathLst>
              <a:path h="507790" w="507790">
                <a:moveTo>
                  <a:pt x="0" y="0"/>
                </a:moveTo>
                <a:lnTo>
                  <a:pt x="507790" y="0"/>
                </a:lnTo>
                <a:lnTo>
                  <a:pt x="507790" y="507790"/>
                </a:lnTo>
                <a:lnTo>
                  <a:pt x="0" y="507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10938584" y="6138418"/>
            <a:ext cx="507790" cy="507790"/>
          </a:xfrm>
          <a:custGeom>
            <a:avLst/>
            <a:gdLst/>
            <a:ahLst/>
            <a:cxnLst/>
            <a:rect r="r" b="b" t="t" l="l"/>
            <a:pathLst>
              <a:path h="507790" w="507790">
                <a:moveTo>
                  <a:pt x="0" y="0"/>
                </a:moveTo>
                <a:lnTo>
                  <a:pt x="507790" y="0"/>
                </a:lnTo>
                <a:lnTo>
                  <a:pt x="507790" y="507790"/>
                </a:lnTo>
                <a:lnTo>
                  <a:pt x="0" y="507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10684689" y="4672322"/>
            <a:ext cx="507790" cy="507790"/>
          </a:xfrm>
          <a:custGeom>
            <a:avLst/>
            <a:gdLst/>
            <a:ahLst/>
            <a:cxnLst/>
            <a:rect r="r" b="b" t="t" l="l"/>
            <a:pathLst>
              <a:path h="507790" w="507790">
                <a:moveTo>
                  <a:pt x="0" y="0"/>
                </a:moveTo>
                <a:lnTo>
                  <a:pt x="507790" y="0"/>
                </a:lnTo>
                <a:lnTo>
                  <a:pt x="507790" y="507790"/>
                </a:lnTo>
                <a:lnTo>
                  <a:pt x="0" y="507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8" id="18"/>
          <p:cNvSpPr/>
          <p:nvPr/>
        </p:nvSpPr>
        <p:spPr>
          <a:xfrm flipH="false" flipV="false" rot="0">
            <a:off x="10684689" y="7397395"/>
            <a:ext cx="507790" cy="507790"/>
          </a:xfrm>
          <a:custGeom>
            <a:avLst/>
            <a:gdLst/>
            <a:ahLst/>
            <a:cxnLst/>
            <a:rect r="r" b="b" t="t" l="l"/>
            <a:pathLst>
              <a:path h="507790" w="507790">
                <a:moveTo>
                  <a:pt x="0" y="0"/>
                </a:moveTo>
                <a:lnTo>
                  <a:pt x="507790" y="0"/>
                </a:lnTo>
                <a:lnTo>
                  <a:pt x="507790" y="507791"/>
                </a:lnTo>
                <a:lnTo>
                  <a:pt x="0" y="507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12167753" y="7052504"/>
            <a:ext cx="507790" cy="507790"/>
          </a:xfrm>
          <a:custGeom>
            <a:avLst/>
            <a:gdLst/>
            <a:ahLst/>
            <a:cxnLst/>
            <a:rect r="r" b="b" t="t" l="l"/>
            <a:pathLst>
              <a:path h="507790" w="507790">
                <a:moveTo>
                  <a:pt x="0" y="0"/>
                </a:moveTo>
                <a:lnTo>
                  <a:pt x="507791" y="0"/>
                </a:lnTo>
                <a:lnTo>
                  <a:pt x="507791" y="507790"/>
                </a:lnTo>
                <a:lnTo>
                  <a:pt x="0" y="507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11659963" y="5456694"/>
            <a:ext cx="507790" cy="507790"/>
          </a:xfrm>
          <a:custGeom>
            <a:avLst/>
            <a:gdLst/>
            <a:ahLst/>
            <a:cxnLst/>
            <a:rect r="r" b="b" t="t" l="l"/>
            <a:pathLst>
              <a:path h="507790" w="507790">
                <a:moveTo>
                  <a:pt x="0" y="0"/>
                </a:moveTo>
                <a:lnTo>
                  <a:pt x="507790" y="0"/>
                </a:lnTo>
                <a:lnTo>
                  <a:pt x="507790" y="507790"/>
                </a:lnTo>
                <a:lnTo>
                  <a:pt x="0" y="507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2421648" y="4368674"/>
            <a:ext cx="507790" cy="507790"/>
          </a:xfrm>
          <a:custGeom>
            <a:avLst/>
            <a:gdLst/>
            <a:ahLst/>
            <a:cxnLst/>
            <a:rect r="r" b="b" t="t" l="l"/>
            <a:pathLst>
              <a:path h="507790" w="507790">
                <a:moveTo>
                  <a:pt x="0" y="0"/>
                </a:moveTo>
                <a:lnTo>
                  <a:pt x="507791" y="0"/>
                </a:lnTo>
                <a:lnTo>
                  <a:pt x="507791" y="507791"/>
                </a:lnTo>
                <a:lnTo>
                  <a:pt x="0" y="50779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2" id="22"/>
          <p:cNvSpPr/>
          <p:nvPr/>
        </p:nvSpPr>
        <p:spPr>
          <a:xfrm flipH="false" flipV="false" rot="0">
            <a:off x="13955892" y="4418427"/>
            <a:ext cx="507790" cy="507790"/>
          </a:xfrm>
          <a:custGeom>
            <a:avLst/>
            <a:gdLst/>
            <a:ahLst/>
            <a:cxnLst/>
            <a:rect r="r" b="b" t="t" l="l"/>
            <a:pathLst>
              <a:path h="507790" w="507790">
                <a:moveTo>
                  <a:pt x="0" y="0"/>
                </a:moveTo>
                <a:lnTo>
                  <a:pt x="507791" y="0"/>
                </a:lnTo>
                <a:lnTo>
                  <a:pt x="507791" y="507790"/>
                </a:lnTo>
                <a:lnTo>
                  <a:pt x="0" y="507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3" id="23"/>
          <p:cNvSpPr/>
          <p:nvPr/>
        </p:nvSpPr>
        <p:spPr>
          <a:xfrm flipH="false" flipV="false" rot="0">
            <a:off x="13448102" y="5586408"/>
            <a:ext cx="507790" cy="507790"/>
          </a:xfrm>
          <a:custGeom>
            <a:avLst/>
            <a:gdLst/>
            <a:ahLst/>
            <a:cxnLst/>
            <a:rect r="r" b="b" t="t" l="l"/>
            <a:pathLst>
              <a:path h="507790" w="507790">
                <a:moveTo>
                  <a:pt x="0" y="0"/>
                </a:moveTo>
                <a:lnTo>
                  <a:pt x="507790" y="0"/>
                </a:lnTo>
                <a:lnTo>
                  <a:pt x="507790" y="507790"/>
                </a:lnTo>
                <a:lnTo>
                  <a:pt x="0" y="5077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2596138" y="620575"/>
            <a:ext cx="9931666" cy="9931666"/>
          </a:xfrm>
          <a:custGeom>
            <a:avLst/>
            <a:gdLst/>
            <a:ahLst/>
            <a:cxnLst/>
            <a:rect r="r" b="b" t="t" l="l"/>
            <a:pathLst>
              <a:path h="9931666" w="9931666">
                <a:moveTo>
                  <a:pt x="0" y="0"/>
                </a:moveTo>
                <a:lnTo>
                  <a:pt x="9931665" y="0"/>
                </a:lnTo>
                <a:lnTo>
                  <a:pt x="9931665" y="9931665"/>
                </a:lnTo>
                <a:lnTo>
                  <a:pt x="0" y="9931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36231" y="445770"/>
            <a:ext cx="9864023"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03 - Problema aplicativo</a:t>
            </a:r>
          </a:p>
        </p:txBody>
      </p:sp>
      <p:sp>
        <p:nvSpPr>
          <p:cNvPr name="Freeform 4" id="4"/>
          <p:cNvSpPr/>
          <p:nvPr/>
        </p:nvSpPr>
        <p:spPr>
          <a:xfrm flipH="false" flipV="false" rot="0">
            <a:off x="9863057" y="-2374525"/>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76747" y="1040310"/>
            <a:ext cx="16682553" cy="9092195"/>
          </a:xfrm>
          <a:custGeom>
            <a:avLst/>
            <a:gdLst/>
            <a:ahLst/>
            <a:cxnLst/>
            <a:rect r="r" b="b" t="t" l="l"/>
            <a:pathLst>
              <a:path h="9092195" w="16682553">
                <a:moveTo>
                  <a:pt x="0" y="0"/>
                </a:moveTo>
                <a:lnTo>
                  <a:pt x="16682553" y="0"/>
                </a:lnTo>
                <a:lnTo>
                  <a:pt x="16682553" y="9092195"/>
                </a:lnTo>
                <a:lnTo>
                  <a:pt x="0" y="9092195"/>
                </a:lnTo>
                <a:lnTo>
                  <a:pt x="0" y="0"/>
                </a:lnTo>
                <a:close/>
              </a:path>
            </a:pathLst>
          </a:custGeom>
          <a:blipFill>
            <a:blip r:embed="rId4"/>
            <a:stretch>
              <a:fillRect l="0" t="0" r="0" b="0"/>
            </a:stretch>
          </a:blipFill>
        </p:spPr>
      </p:sp>
    </p:spTree>
  </p:cSld>
  <p:clrMapOvr>
    <a:masterClrMapping/>
  </p:clrMapOvr>
  <p:transition spd="slow">
    <p:push dir="l"/>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2596138" y="620575"/>
            <a:ext cx="9931666" cy="9931666"/>
          </a:xfrm>
          <a:custGeom>
            <a:avLst/>
            <a:gdLst/>
            <a:ahLst/>
            <a:cxnLst/>
            <a:rect r="r" b="b" t="t" l="l"/>
            <a:pathLst>
              <a:path h="9931666" w="9931666">
                <a:moveTo>
                  <a:pt x="0" y="0"/>
                </a:moveTo>
                <a:lnTo>
                  <a:pt x="9931665" y="0"/>
                </a:lnTo>
                <a:lnTo>
                  <a:pt x="9931665" y="9931665"/>
                </a:lnTo>
                <a:lnTo>
                  <a:pt x="0" y="9931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36231" y="445770"/>
            <a:ext cx="9864023"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03 - Problema aplicativo</a:t>
            </a:r>
          </a:p>
        </p:txBody>
      </p:sp>
      <p:sp>
        <p:nvSpPr>
          <p:cNvPr name="Freeform 4" id="4"/>
          <p:cNvSpPr/>
          <p:nvPr/>
        </p:nvSpPr>
        <p:spPr>
          <a:xfrm flipH="false" flipV="false" rot="0">
            <a:off x="9863057" y="-2374525"/>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31556" y="1599076"/>
            <a:ext cx="19719775" cy="7974664"/>
          </a:xfrm>
          <a:custGeom>
            <a:avLst/>
            <a:gdLst/>
            <a:ahLst/>
            <a:cxnLst/>
            <a:rect r="r" b="b" t="t" l="l"/>
            <a:pathLst>
              <a:path h="7974664" w="19719775">
                <a:moveTo>
                  <a:pt x="0" y="0"/>
                </a:moveTo>
                <a:lnTo>
                  <a:pt x="19719775" y="0"/>
                </a:lnTo>
                <a:lnTo>
                  <a:pt x="19719775" y="7974664"/>
                </a:lnTo>
                <a:lnTo>
                  <a:pt x="0" y="7974664"/>
                </a:lnTo>
                <a:lnTo>
                  <a:pt x="0" y="0"/>
                </a:lnTo>
                <a:close/>
              </a:path>
            </a:pathLst>
          </a:custGeom>
          <a:blipFill>
            <a:blip r:embed="rId4"/>
            <a:stretch>
              <a:fillRect l="0" t="0" r="0" b="0"/>
            </a:stretch>
          </a:blipFill>
        </p:spPr>
      </p:sp>
    </p:spTree>
  </p:cSld>
  <p:clrMapOvr>
    <a:masterClrMapping/>
  </p:clrMapOvr>
  <p:transition spd="slow">
    <p:push dir="l"/>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2596138" y="620575"/>
            <a:ext cx="9931666" cy="9931666"/>
          </a:xfrm>
          <a:custGeom>
            <a:avLst/>
            <a:gdLst/>
            <a:ahLst/>
            <a:cxnLst/>
            <a:rect r="r" b="b" t="t" l="l"/>
            <a:pathLst>
              <a:path h="9931666" w="9931666">
                <a:moveTo>
                  <a:pt x="0" y="0"/>
                </a:moveTo>
                <a:lnTo>
                  <a:pt x="9931665" y="0"/>
                </a:lnTo>
                <a:lnTo>
                  <a:pt x="9931665" y="9931665"/>
                </a:lnTo>
                <a:lnTo>
                  <a:pt x="0" y="9931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36231" y="445770"/>
            <a:ext cx="9864023"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03 - Problema aplicativo</a:t>
            </a:r>
          </a:p>
        </p:txBody>
      </p:sp>
      <p:sp>
        <p:nvSpPr>
          <p:cNvPr name="Freeform 4" id="4"/>
          <p:cNvSpPr/>
          <p:nvPr/>
        </p:nvSpPr>
        <p:spPr>
          <a:xfrm flipH="false" flipV="false" rot="0">
            <a:off x="9863057" y="-2374525"/>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07808" y="1647581"/>
            <a:ext cx="8555265" cy="8362393"/>
          </a:xfrm>
          <a:custGeom>
            <a:avLst/>
            <a:gdLst/>
            <a:ahLst/>
            <a:cxnLst/>
            <a:rect r="r" b="b" t="t" l="l"/>
            <a:pathLst>
              <a:path h="8362393" w="8555265">
                <a:moveTo>
                  <a:pt x="0" y="0"/>
                </a:moveTo>
                <a:lnTo>
                  <a:pt x="8555264" y="0"/>
                </a:lnTo>
                <a:lnTo>
                  <a:pt x="8555264" y="8362392"/>
                </a:lnTo>
                <a:lnTo>
                  <a:pt x="0" y="8362392"/>
                </a:lnTo>
                <a:lnTo>
                  <a:pt x="0" y="0"/>
                </a:lnTo>
                <a:close/>
              </a:path>
            </a:pathLst>
          </a:custGeom>
          <a:blipFill>
            <a:blip r:embed="rId4"/>
            <a:stretch>
              <a:fillRect l="0" t="0" r="0" b="0"/>
            </a:stretch>
          </a:blipFill>
        </p:spPr>
      </p:sp>
      <p:sp>
        <p:nvSpPr>
          <p:cNvPr name="Freeform 6" id="6"/>
          <p:cNvSpPr/>
          <p:nvPr/>
        </p:nvSpPr>
        <p:spPr>
          <a:xfrm flipH="false" flipV="false" rot="0">
            <a:off x="9332798" y="1571782"/>
            <a:ext cx="8355999" cy="8301296"/>
          </a:xfrm>
          <a:custGeom>
            <a:avLst/>
            <a:gdLst/>
            <a:ahLst/>
            <a:cxnLst/>
            <a:rect r="r" b="b" t="t" l="l"/>
            <a:pathLst>
              <a:path h="8301296" w="8355999">
                <a:moveTo>
                  <a:pt x="0" y="0"/>
                </a:moveTo>
                <a:lnTo>
                  <a:pt x="8355999" y="0"/>
                </a:lnTo>
                <a:lnTo>
                  <a:pt x="8355999" y="8301296"/>
                </a:lnTo>
                <a:lnTo>
                  <a:pt x="0" y="8301296"/>
                </a:lnTo>
                <a:lnTo>
                  <a:pt x="0" y="0"/>
                </a:lnTo>
                <a:close/>
              </a:path>
            </a:pathLst>
          </a:custGeom>
          <a:blipFill>
            <a:blip r:embed="rId5"/>
            <a:stretch>
              <a:fillRect l="0" t="0" r="0" b="0"/>
            </a:stretch>
          </a:blipFill>
        </p:spPr>
      </p:sp>
    </p:spTree>
  </p:cSld>
  <p:clrMapOvr>
    <a:masterClrMapping/>
  </p:clrMapOvr>
  <p:transition spd="slow">
    <p:push dir="l"/>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2596138" y="620575"/>
            <a:ext cx="9931666" cy="9931666"/>
          </a:xfrm>
          <a:custGeom>
            <a:avLst/>
            <a:gdLst/>
            <a:ahLst/>
            <a:cxnLst/>
            <a:rect r="r" b="b" t="t" l="l"/>
            <a:pathLst>
              <a:path h="9931666" w="9931666">
                <a:moveTo>
                  <a:pt x="0" y="0"/>
                </a:moveTo>
                <a:lnTo>
                  <a:pt x="9931665" y="0"/>
                </a:lnTo>
                <a:lnTo>
                  <a:pt x="9931665" y="9931665"/>
                </a:lnTo>
                <a:lnTo>
                  <a:pt x="0" y="9931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36231" y="445770"/>
            <a:ext cx="9864023"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03 - Problema aplicativo</a:t>
            </a:r>
          </a:p>
        </p:txBody>
      </p:sp>
      <p:sp>
        <p:nvSpPr>
          <p:cNvPr name="Freeform 4" id="4"/>
          <p:cNvSpPr/>
          <p:nvPr/>
        </p:nvSpPr>
        <p:spPr>
          <a:xfrm flipH="false" flipV="false" rot="0">
            <a:off x="9863057" y="-2374525"/>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31556" y="1599076"/>
            <a:ext cx="19719775" cy="7974664"/>
          </a:xfrm>
          <a:custGeom>
            <a:avLst/>
            <a:gdLst/>
            <a:ahLst/>
            <a:cxnLst/>
            <a:rect r="r" b="b" t="t" l="l"/>
            <a:pathLst>
              <a:path h="7974664" w="19719775">
                <a:moveTo>
                  <a:pt x="0" y="0"/>
                </a:moveTo>
                <a:lnTo>
                  <a:pt x="19719775" y="0"/>
                </a:lnTo>
                <a:lnTo>
                  <a:pt x="19719775" y="7974664"/>
                </a:lnTo>
                <a:lnTo>
                  <a:pt x="0" y="7974664"/>
                </a:lnTo>
                <a:lnTo>
                  <a:pt x="0" y="0"/>
                </a:lnTo>
                <a:close/>
              </a:path>
            </a:pathLst>
          </a:custGeom>
          <a:blipFill>
            <a:blip r:embed="rId4"/>
            <a:stretch>
              <a:fillRect l="0" t="0" r="0" b="0"/>
            </a:stretch>
          </a:blipFill>
        </p:spPr>
      </p:sp>
    </p:spTree>
  </p:cSld>
  <p:clrMapOvr>
    <a:masterClrMapping/>
  </p:clrMapOvr>
  <p:transition spd="slow">
    <p:push dir="l"/>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2596138" y="620575"/>
            <a:ext cx="9931666" cy="9931666"/>
          </a:xfrm>
          <a:custGeom>
            <a:avLst/>
            <a:gdLst/>
            <a:ahLst/>
            <a:cxnLst/>
            <a:rect r="r" b="b" t="t" l="l"/>
            <a:pathLst>
              <a:path h="9931666" w="9931666">
                <a:moveTo>
                  <a:pt x="0" y="0"/>
                </a:moveTo>
                <a:lnTo>
                  <a:pt x="9931665" y="0"/>
                </a:lnTo>
                <a:lnTo>
                  <a:pt x="9931665" y="9931665"/>
                </a:lnTo>
                <a:lnTo>
                  <a:pt x="0" y="9931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36231" y="445770"/>
            <a:ext cx="9864023"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03 - Problema aplicativo</a:t>
            </a:r>
          </a:p>
        </p:txBody>
      </p:sp>
      <p:sp>
        <p:nvSpPr>
          <p:cNvPr name="Freeform 4" id="4"/>
          <p:cNvSpPr/>
          <p:nvPr/>
        </p:nvSpPr>
        <p:spPr>
          <a:xfrm flipH="false" flipV="false" rot="0">
            <a:off x="9863057" y="-2374525"/>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951658" y="2084389"/>
            <a:ext cx="12877232" cy="6118221"/>
          </a:xfrm>
          <a:custGeom>
            <a:avLst/>
            <a:gdLst/>
            <a:ahLst/>
            <a:cxnLst/>
            <a:rect r="r" b="b" t="t" l="l"/>
            <a:pathLst>
              <a:path h="6118221" w="12877232">
                <a:moveTo>
                  <a:pt x="0" y="0"/>
                </a:moveTo>
                <a:lnTo>
                  <a:pt x="12877232" y="0"/>
                </a:lnTo>
                <a:lnTo>
                  <a:pt x="12877232" y="6118222"/>
                </a:lnTo>
                <a:lnTo>
                  <a:pt x="0" y="6118222"/>
                </a:lnTo>
                <a:lnTo>
                  <a:pt x="0" y="0"/>
                </a:lnTo>
                <a:close/>
              </a:path>
            </a:pathLst>
          </a:custGeom>
          <a:blipFill>
            <a:blip r:embed="rId4"/>
            <a:stretch>
              <a:fillRect l="0" t="0" r="0" b="0"/>
            </a:stretch>
          </a:blipFill>
        </p:spPr>
      </p:sp>
      <p:sp>
        <p:nvSpPr>
          <p:cNvPr name="TextBox 6" id="6"/>
          <p:cNvSpPr txBox="true"/>
          <p:nvPr/>
        </p:nvSpPr>
        <p:spPr>
          <a:xfrm rot="0">
            <a:off x="636231" y="1274605"/>
            <a:ext cx="13856016" cy="11544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como deberia estar la red cableada</a:t>
            </a:r>
          </a:p>
          <a:p>
            <a:pPr>
              <a:lnSpc>
                <a:spcPts val="4559"/>
              </a:lnSpc>
            </a:pPr>
          </a:p>
        </p:txBody>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11382626" y="-2792605"/>
            <a:ext cx="9931666" cy="9931666"/>
          </a:xfrm>
          <a:custGeom>
            <a:avLst/>
            <a:gdLst/>
            <a:ahLst/>
            <a:cxnLst/>
            <a:rect r="r" b="b" t="t" l="l"/>
            <a:pathLst>
              <a:path h="9931666" w="9931666">
                <a:moveTo>
                  <a:pt x="0" y="0"/>
                </a:moveTo>
                <a:lnTo>
                  <a:pt x="9931666" y="0"/>
                </a:lnTo>
                <a:lnTo>
                  <a:pt x="9931666" y="9931665"/>
                </a:lnTo>
                <a:lnTo>
                  <a:pt x="0" y="9931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00661" y="5143500"/>
            <a:ext cx="9931666" cy="9931666"/>
          </a:xfrm>
          <a:custGeom>
            <a:avLst/>
            <a:gdLst/>
            <a:ahLst/>
            <a:cxnLst/>
            <a:rect r="r" b="b" t="t" l="l"/>
            <a:pathLst>
              <a:path h="9931666" w="9931666">
                <a:moveTo>
                  <a:pt x="0" y="0"/>
                </a:moveTo>
                <a:lnTo>
                  <a:pt x="9931665" y="0"/>
                </a:lnTo>
                <a:lnTo>
                  <a:pt x="9931665"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2081174" y="3697277"/>
            <a:ext cx="14267285" cy="1974730"/>
          </a:xfrm>
          <a:prstGeom prst="rect">
            <a:avLst/>
          </a:prstGeom>
        </p:spPr>
        <p:txBody>
          <a:bodyPr anchor="t" rtlCol="false" tIns="0" lIns="0" bIns="0" rIns="0">
            <a:spAutoFit/>
          </a:bodyPr>
          <a:lstStyle/>
          <a:p>
            <a:pPr>
              <a:lnSpc>
                <a:spcPts val="14743"/>
              </a:lnSpc>
            </a:pPr>
            <a:r>
              <a:rPr lang="en-US" sz="15044">
                <a:solidFill>
                  <a:srgbClr val="132CAF"/>
                </a:solidFill>
                <a:latin typeface="Kawkab Mono"/>
              </a:rPr>
              <a:t>Gracias :)</a:t>
            </a:r>
          </a:p>
        </p:txBody>
      </p:sp>
      <p:sp>
        <p:nvSpPr>
          <p:cNvPr name="TextBox 5" id="5"/>
          <p:cNvSpPr txBox="true"/>
          <p:nvPr/>
        </p:nvSpPr>
        <p:spPr>
          <a:xfrm rot="0">
            <a:off x="1028700" y="8839200"/>
            <a:ext cx="3269062" cy="419100"/>
          </a:xfrm>
          <a:prstGeom prst="rect">
            <a:avLst/>
          </a:prstGeom>
        </p:spPr>
        <p:txBody>
          <a:bodyPr anchor="t" rtlCol="false" tIns="0" lIns="0" bIns="0" rIns="0">
            <a:spAutoFit/>
          </a:bodyPr>
          <a:lstStyle/>
          <a:p>
            <a:pPr>
              <a:lnSpc>
                <a:spcPts val="3150"/>
              </a:lnSpc>
            </a:pPr>
            <a:r>
              <a:rPr lang="en-US" sz="3000">
                <a:solidFill>
                  <a:srgbClr val="132CAF"/>
                </a:solidFill>
                <a:latin typeface="Kawkab Mono"/>
              </a:rPr>
              <a:t>Ruiz Arica</a:t>
            </a:r>
          </a:p>
        </p:txBody>
      </p:sp>
    </p:spTree>
  </p:cSld>
  <p:clrMapOvr>
    <a:masterClrMapping/>
  </p:clrMapOvr>
  <p:transition spd="slow">
    <p:push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9041212" y="2242822"/>
            <a:ext cx="12459395" cy="12459395"/>
          </a:xfrm>
          <a:custGeom>
            <a:avLst/>
            <a:gdLst/>
            <a:ahLst/>
            <a:cxnLst/>
            <a:rect r="r" b="b" t="t" l="l"/>
            <a:pathLst>
              <a:path h="12459395" w="12459395">
                <a:moveTo>
                  <a:pt x="0" y="0"/>
                </a:moveTo>
                <a:lnTo>
                  <a:pt x="12459395" y="0"/>
                </a:lnTo>
                <a:lnTo>
                  <a:pt x="12459395" y="12459395"/>
                </a:lnTo>
                <a:lnTo>
                  <a:pt x="0" y="124593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18698" y="3547024"/>
            <a:ext cx="6340602" cy="6298331"/>
          </a:xfrm>
          <a:custGeom>
            <a:avLst/>
            <a:gdLst/>
            <a:ahLst/>
            <a:cxnLst/>
            <a:rect r="r" b="b" t="t" l="l"/>
            <a:pathLst>
              <a:path h="6298331" w="6340602">
                <a:moveTo>
                  <a:pt x="0" y="0"/>
                </a:moveTo>
                <a:lnTo>
                  <a:pt x="6340602" y="0"/>
                </a:lnTo>
                <a:lnTo>
                  <a:pt x="6340602" y="6298331"/>
                </a:lnTo>
                <a:lnTo>
                  <a:pt x="0" y="6298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057275"/>
            <a:ext cx="8405943" cy="733492"/>
          </a:xfrm>
          <a:prstGeom prst="rect">
            <a:avLst/>
          </a:prstGeom>
        </p:spPr>
        <p:txBody>
          <a:bodyPr anchor="t" rtlCol="false" tIns="0" lIns="0" bIns="0" rIns="0">
            <a:spAutoFit/>
          </a:bodyPr>
          <a:lstStyle/>
          <a:p>
            <a:pPr>
              <a:lnSpc>
                <a:spcPts val="5710"/>
              </a:lnSpc>
            </a:pPr>
            <a:r>
              <a:rPr lang="en-US" sz="5008">
                <a:solidFill>
                  <a:srgbClr val="132CAF"/>
                </a:solidFill>
                <a:latin typeface="Kawkab Mono"/>
              </a:rPr>
              <a:t>01 - Introducción</a:t>
            </a:r>
          </a:p>
        </p:txBody>
      </p:sp>
      <p:sp>
        <p:nvSpPr>
          <p:cNvPr name="TextBox 5" id="5"/>
          <p:cNvSpPr txBox="true"/>
          <p:nvPr/>
        </p:nvSpPr>
        <p:spPr>
          <a:xfrm rot="0">
            <a:off x="1028700" y="2038130"/>
            <a:ext cx="7076080" cy="733492"/>
          </a:xfrm>
          <a:prstGeom prst="rect">
            <a:avLst/>
          </a:prstGeom>
        </p:spPr>
        <p:txBody>
          <a:bodyPr anchor="t" rtlCol="false" tIns="0" lIns="0" bIns="0" rIns="0">
            <a:spAutoFit/>
          </a:bodyPr>
          <a:lstStyle/>
          <a:p>
            <a:pPr>
              <a:lnSpc>
                <a:spcPts val="5710"/>
              </a:lnSpc>
            </a:pPr>
            <a:r>
              <a:rPr lang="en-US" sz="5008">
                <a:solidFill>
                  <a:srgbClr val="132CAF"/>
                </a:solidFill>
                <a:latin typeface="Kawkab Mono"/>
              </a:rPr>
              <a:t>02 - Conceptos</a:t>
            </a:r>
          </a:p>
        </p:txBody>
      </p:sp>
      <p:sp>
        <p:nvSpPr>
          <p:cNvPr name="TextBox 6" id="6"/>
          <p:cNvSpPr txBox="true"/>
          <p:nvPr/>
        </p:nvSpPr>
        <p:spPr>
          <a:xfrm rot="0">
            <a:off x="1028700" y="3019272"/>
            <a:ext cx="10873100" cy="733492"/>
          </a:xfrm>
          <a:prstGeom prst="rect">
            <a:avLst/>
          </a:prstGeom>
        </p:spPr>
        <p:txBody>
          <a:bodyPr anchor="t" rtlCol="false" tIns="0" lIns="0" bIns="0" rIns="0">
            <a:spAutoFit/>
          </a:bodyPr>
          <a:lstStyle/>
          <a:p>
            <a:pPr>
              <a:lnSpc>
                <a:spcPts val="5710"/>
              </a:lnSpc>
            </a:pPr>
            <a:r>
              <a:rPr lang="en-US" sz="5008">
                <a:solidFill>
                  <a:srgbClr val="132CAF"/>
                </a:solidFill>
                <a:latin typeface="Kawkab Mono"/>
              </a:rPr>
              <a:t>03 - Problema aplicativo</a:t>
            </a:r>
          </a:p>
        </p:txBody>
      </p:sp>
      <p:sp>
        <p:nvSpPr>
          <p:cNvPr name="TextBox 7" id="7"/>
          <p:cNvSpPr txBox="true"/>
          <p:nvPr/>
        </p:nvSpPr>
        <p:spPr>
          <a:xfrm rot="0">
            <a:off x="1028700" y="5962698"/>
            <a:ext cx="8640841" cy="733492"/>
          </a:xfrm>
          <a:prstGeom prst="rect">
            <a:avLst/>
          </a:prstGeom>
        </p:spPr>
        <p:txBody>
          <a:bodyPr anchor="t" rtlCol="false" tIns="0" lIns="0" bIns="0" rIns="0">
            <a:spAutoFit/>
          </a:bodyPr>
          <a:lstStyle/>
          <a:p>
            <a:pPr>
              <a:lnSpc>
                <a:spcPts val="5710"/>
              </a:lnSpc>
            </a:pPr>
            <a:r>
              <a:rPr lang="en-US" sz="5008">
                <a:solidFill>
                  <a:srgbClr val="132CAF"/>
                </a:solidFill>
                <a:latin typeface="Kawkab Mono"/>
              </a:rPr>
              <a:t>04 - Conclusiones</a:t>
            </a:r>
          </a:p>
        </p:txBody>
      </p:sp>
      <p:sp>
        <p:nvSpPr>
          <p:cNvPr name="TextBox 8" id="8"/>
          <p:cNvSpPr txBox="true"/>
          <p:nvPr/>
        </p:nvSpPr>
        <p:spPr>
          <a:xfrm rot="0">
            <a:off x="1028700" y="4000414"/>
            <a:ext cx="10873100" cy="733492"/>
          </a:xfrm>
          <a:prstGeom prst="rect">
            <a:avLst/>
          </a:prstGeom>
        </p:spPr>
        <p:txBody>
          <a:bodyPr anchor="t" rtlCol="false" tIns="0" lIns="0" bIns="0" rIns="0">
            <a:spAutoFit/>
          </a:bodyPr>
          <a:lstStyle/>
          <a:p>
            <a:pPr>
              <a:lnSpc>
                <a:spcPts val="5710"/>
              </a:lnSpc>
            </a:pPr>
            <a:r>
              <a:rPr lang="en-US" sz="5008">
                <a:solidFill>
                  <a:srgbClr val="132CAF"/>
                </a:solidFill>
                <a:latin typeface="Kawkab Mono"/>
              </a:rPr>
              <a:t>04 - Diagrama UML </a:t>
            </a:r>
          </a:p>
        </p:txBody>
      </p:sp>
      <p:sp>
        <p:nvSpPr>
          <p:cNvPr name="TextBox 9" id="9"/>
          <p:cNvSpPr txBox="true"/>
          <p:nvPr/>
        </p:nvSpPr>
        <p:spPr>
          <a:xfrm rot="0">
            <a:off x="1028700" y="4981556"/>
            <a:ext cx="10873100" cy="733492"/>
          </a:xfrm>
          <a:prstGeom prst="rect">
            <a:avLst/>
          </a:prstGeom>
        </p:spPr>
        <p:txBody>
          <a:bodyPr anchor="t" rtlCol="false" tIns="0" lIns="0" bIns="0" rIns="0">
            <a:spAutoFit/>
          </a:bodyPr>
          <a:lstStyle/>
          <a:p>
            <a:pPr>
              <a:lnSpc>
                <a:spcPts val="5710"/>
              </a:lnSpc>
            </a:pPr>
            <a:r>
              <a:rPr lang="en-US" sz="5008">
                <a:solidFill>
                  <a:srgbClr val="132CAF"/>
                </a:solidFill>
                <a:latin typeface="Kawkab Mono"/>
              </a:rPr>
              <a:t>03 - Codigo en Java</a:t>
            </a:r>
          </a:p>
        </p:txBody>
      </p:sp>
    </p:spTree>
  </p:cSld>
  <p:clrMapOvr>
    <a:masterClrMapping/>
  </p:clrMapOvr>
  <p:transition spd="slow">
    <p:push dir="l"/>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11653645" y="-3542716"/>
            <a:ext cx="9931666" cy="9931666"/>
          </a:xfrm>
          <a:custGeom>
            <a:avLst/>
            <a:gdLst/>
            <a:ahLst/>
            <a:cxnLst/>
            <a:rect r="r" b="b" t="t" l="l"/>
            <a:pathLst>
              <a:path h="9931666" w="9931666">
                <a:moveTo>
                  <a:pt x="0" y="0"/>
                </a:moveTo>
                <a:lnTo>
                  <a:pt x="9931666" y="0"/>
                </a:lnTo>
                <a:lnTo>
                  <a:pt x="9931666" y="9931665"/>
                </a:lnTo>
                <a:lnTo>
                  <a:pt x="0" y="99316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4432" y="1965347"/>
            <a:ext cx="7380713" cy="7292953"/>
            <a:chOff x="0" y="0"/>
            <a:chExt cx="9840951" cy="9723938"/>
          </a:xfrm>
        </p:grpSpPr>
        <p:pic>
          <p:nvPicPr>
            <p:cNvPr name="Picture 4" id="4"/>
            <p:cNvPicPr>
              <a:picLocks noChangeAspect="true"/>
            </p:cNvPicPr>
            <p:nvPr/>
          </p:nvPicPr>
          <p:blipFill>
            <a:blip r:embed="rId4"/>
            <a:srcRect l="22253" t="0" r="22253" b="0"/>
            <a:stretch>
              <a:fillRect/>
            </a:stretch>
          </p:blipFill>
          <p:spPr>
            <a:xfrm flipH="false" flipV="false">
              <a:off x="0" y="0"/>
              <a:ext cx="9840951" cy="9723938"/>
            </a:xfrm>
            <a:prstGeom prst="rect">
              <a:avLst/>
            </a:prstGeom>
          </p:spPr>
        </p:pic>
      </p:grpSp>
      <p:sp>
        <p:nvSpPr>
          <p:cNvPr name="Freeform 5" id="5"/>
          <p:cNvSpPr/>
          <p:nvPr/>
        </p:nvSpPr>
        <p:spPr>
          <a:xfrm flipH="false" flipV="false" rot="-1920243">
            <a:off x="9160931" y="-227517"/>
            <a:ext cx="4985429" cy="4114800"/>
          </a:xfrm>
          <a:custGeom>
            <a:avLst/>
            <a:gdLst/>
            <a:ahLst/>
            <a:cxnLst/>
            <a:rect r="r" b="b" t="t" l="l"/>
            <a:pathLst>
              <a:path h="4114800" w="4985429">
                <a:moveTo>
                  <a:pt x="0" y="0"/>
                </a:moveTo>
                <a:lnTo>
                  <a:pt x="4985429" y="0"/>
                </a:lnTo>
                <a:lnTo>
                  <a:pt x="498542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836632" y="3587750"/>
            <a:ext cx="10024884" cy="5670550"/>
          </a:xfrm>
          <a:prstGeom prst="rect">
            <a:avLst/>
          </a:prstGeom>
        </p:spPr>
        <p:txBody>
          <a:bodyPr anchor="t" rtlCol="false" tIns="0" lIns="0" bIns="0" rIns="0">
            <a:spAutoFit/>
          </a:bodyPr>
          <a:lstStyle/>
          <a:p>
            <a:pPr algn="r">
              <a:lnSpc>
                <a:spcPts val="3499"/>
              </a:lnSpc>
            </a:pPr>
            <a:r>
              <a:rPr lang="en-US" sz="2499">
                <a:solidFill>
                  <a:srgbClr val="132CAF"/>
                </a:solidFill>
                <a:latin typeface="Kawkab Mono Light"/>
              </a:rPr>
              <a:t>El algoritmo de recubrimiento mínimo, es una herramienta fundamental en teoría de grafos y optimización. Su objetivo es encontrar una estructura de árbol que conecte todos los nodos de un grafo, minimizando la suma de los pesos de las aristas. Este algoritmo es ampliamente utilizado en problemas de redes, logística, telecomunicaciones y diseño de circuitos, entre otros. Proporciona soluciones eficientes y óptimas para encontrar rutas de menor costo, minimizando recursos y maximizando la eficiencia en diversos contextos.</a:t>
            </a:r>
          </a:p>
        </p:txBody>
      </p:sp>
      <p:sp>
        <p:nvSpPr>
          <p:cNvPr name="TextBox 7" id="7"/>
          <p:cNvSpPr txBox="true"/>
          <p:nvPr/>
        </p:nvSpPr>
        <p:spPr>
          <a:xfrm rot="0">
            <a:off x="1028700" y="840187"/>
            <a:ext cx="6526445"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01 - Introducción</a:t>
            </a:r>
          </a:p>
        </p:txBody>
      </p:sp>
    </p:spTree>
  </p:cSld>
  <p:clrMapOvr>
    <a:masterClrMapping/>
  </p:clrMapOvr>
  <p:transition spd="slow">
    <p:push dir="l"/>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928515" y="619602"/>
            <a:ext cx="12209096" cy="12209096"/>
          </a:xfrm>
          <a:custGeom>
            <a:avLst/>
            <a:gdLst/>
            <a:ahLst/>
            <a:cxnLst/>
            <a:rect r="r" b="b" t="t" l="l"/>
            <a:pathLst>
              <a:path h="12209096" w="12209096">
                <a:moveTo>
                  <a:pt x="0" y="0"/>
                </a:moveTo>
                <a:lnTo>
                  <a:pt x="12209096" y="0"/>
                </a:lnTo>
                <a:lnTo>
                  <a:pt x="12209096" y="12209096"/>
                </a:lnTo>
                <a:lnTo>
                  <a:pt x="0" y="122090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2856" y="-3207516"/>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9390" y="1630680"/>
            <a:ext cx="5435102" cy="1827236"/>
            <a:chOff x="0" y="0"/>
            <a:chExt cx="1431467" cy="481247"/>
          </a:xfrm>
        </p:grpSpPr>
        <p:sp>
          <p:nvSpPr>
            <p:cNvPr name="Freeform 5" id="5"/>
            <p:cNvSpPr/>
            <p:nvPr/>
          </p:nvSpPr>
          <p:spPr>
            <a:xfrm flipH="false" flipV="false" rot="0">
              <a:off x="0" y="0"/>
              <a:ext cx="1431467" cy="481247"/>
            </a:xfrm>
            <a:custGeom>
              <a:avLst/>
              <a:gdLst/>
              <a:ahLst/>
              <a:cxnLst/>
              <a:rect r="r" b="b" t="t" l="l"/>
              <a:pathLst>
                <a:path h="481247" w="1431467">
                  <a:moveTo>
                    <a:pt x="0" y="0"/>
                  </a:moveTo>
                  <a:lnTo>
                    <a:pt x="1431467" y="0"/>
                  </a:lnTo>
                  <a:lnTo>
                    <a:pt x="1431467" y="481247"/>
                  </a:lnTo>
                  <a:lnTo>
                    <a:pt x="0" y="481247"/>
                  </a:lnTo>
                  <a:close/>
                </a:path>
              </a:pathLst>
            </a:custGeom>
            <a:solidFill>
              <a:srgbClr val="9FA6EE"/>
            </a:solidFill>
            <a:ln w="9525">
              <a:solidFill>
                <a:srgbClr val="132CAF"/>
              </a:solid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888836" y="7762967"/>
            <a:ext cx="1902728" cy="2210760"/>
          </a:xfrm>
          <a:custGeom>
            <a:avLst/>
            <a:gdLst/>
            <a:ahLst/>
            <a:cxnLst/>
            <a:rect r="r" b="b" t="t" l="l"/>
            <a:pathLst>
              <a:path h="2210760" w="1902728">
                <a:moveTo>
                  <a:pt x="0" y="0"/>
                </a:moveTo>
                <a:lnTo>
                  <a:pt x="1902728" y="0"/>
                </a:lnTo>
                <a:lnTo>
                  <a:pt x="1902728" y="2210760"/>
                </a:lnTo>
                <a:lnTo>
                  <a:pt x="0" y="2210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79845" y="2625091"/>
            <a:ext cx="10022583" cy="5292513"/>
          </a:xfrm>
          <a:custGeom>
            <a:avLst/>
            <a:gdLst/>
            <a:ahLst/>
            <a:cxnLst/>
            <a:rect r="r" b="b" t="t" l="l"/>
            <a:pathLst>
              <a:path h="5292513" w="10022583">
                <a:moveTo>
                  <a:pt x="0" y="0"/>
                </a:moveTo>
                <a:lnTo>
                  <a:pt x="10022583" y="0"/>
                </a:lnTo>
                <a:lnTo>
                  <a:pt x="10022583" y="5292513"/>
                </a:lnTo>
                <a:lnTo>
                  <a:pt x="0" y="5292513"/>
                </a:lnTo>
                <a:lnTo>
                  <a:pt x="0" y="0"/>
                </a:lnTo>
                <a:close/>
              </a:path>
            </a:pathLst>
          </a:custGeom>
          <a:blipFill>
            <a:blip r:embed="rId6"/>
            <a:stretch>
              <a:fillRect l="-16492" t="0" r="-6001" b="0"/>
            </a:stretch>
          </a:blipFill>
        </p:spPr>
      </p:sp>
      <p:sp>
        <p:nvSpPr>
          <p:cNvPr name="TextBox 9" id="9"/>
          <p:cNvSpPr txBox="true"/>
          <p:nvPr/>
        </p:nvSpPr>
        <p:spPr>
          <a:xfrm rot="0">
            <a:off x="838660" y="4074097"/>
            <a:ext cx="6501108" cy="479425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132CAF"/>
                </a:solidFill>
                <a:latin typeface="Kawkab Mono Light"/>
              </a:rPr>
              <a:t>Seleccionar el arco o arista de menor peso</a:t>
            </a:r>
          </a:p>
          <a:p>
            <a:pPr marL="539749" indent="-269875" lvl="1">
              <a:lnSpc>
                <a:spcPts val="3499"/>
              </a:lnSpc>
              <a:buFont typeface="Arial"/>
              <a:buChar char="•"/>
            </a:pPr>
            <a:r>
              <a:rPr lang="en-US" sz="2499">
                <a:solidFill>
                  <a:srgbClr val="132CAF"/>
                </a:solidFill>
                <a:latin typeface="Kawkab Mono Light"/>
              </a:rPr>
              <a:t>Seleccionar la arista con menor valor de toda la red incluyendo los nodos que la conforman </a:t>
            </a:r>
          </a:p>
          <a:p>
            <a:pPr marL="539749" indent="-269875" lvl="1">
              <a:lnSpc>
                <a:spcPts val="3499"/>
              </a:lnSpc>
              <a:buFont typeface="Arial"/>
              <a:buChar char="•"/>
            </a:pPr>
            <a:r>
              <a:rPr lang="en-US" sz="2499">
                <a:solidFill>
                  <a:srgbClr val="132CAF"/>
                </a:solidFill>
                <a:latin typeface="Kawkab Mono Light"/>
              </a:rPr>
              <a:t>Los dos pasos anteriores se lo debe hacer con todo el grafo y cuando se empiezan a formar ciclos, estos se deben eliminar  </a:t>
            </a:r>
          </a:p>
        </p:txBody>
      </p:sp>
      <p:sp>
        <p:nvSpPr>
          <p:cNvPr name="TextBox 10" id="10"/>
          <p:cNvSpPr txBox="true"/>
          <p:nvPr/>
        </p:nvSpPr>
        <p:spPr>
          <a:xfrm rot="0">
            <a:off x="1028700" y="1047750"/>
            <a:ext cx="6751145"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02 - Conceptos</a:t>
            </a:r>
          </a:p>
        </p:txBody>
      </p:sp>
      <p:sp>
        <p:nvSpPr>
          <p:cNvPr name="TextBox 11" id="11"/>
          <p:cNvSpPr txBox="true"/>
          <p:nvPr/>
        </p:nvSpPr>
        <p:spPr>
          <a:xfrm rot="0">
            <a:off x="588623" y="2057401"/>
            <a:ext cx="6751145" cy="11544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Algoritmo de Kruskal</a:t>
            </a:r>
          </a:p>
        </p:txBody>
      </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928515" y="619602"/>
            <a:ext cx="12209096" cy="12209096"/>
          </a:xfrm>
          <a:custGeom>
            <a:avLst/>
            <a:gdLst/>
            <a:ahLst/>
            <a:cxnLst/>
            <a:rect r="r" b="b" t="t" l="l"/>
            <a:pathLst>
              <a:path h="12209096" w="12209096">
                <a:moveTo>
                  <a:pt x="0" y="0"/>
                </a:moveTo>
                <a:lnTo>
                  <a:pt x="12209096" y="0"/>
                </a:lnTo>
                <a:lnTo>
                  <a:pt x="12209096" y="12209096"/>
                </a:lnTo>
                <a:lnTo>
                  <a:pt x="0" y="122090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2856" y="-3207516"/>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9390" y="1630680"/>
            <a:ext cx="5435102" cy="1827236"/>
            <a:chOff x="0" y="0"/>
            <a:chExt cx="1431467" cy="481247"/>
          </a:xfrm>
        </p:grpSpPr>
        <p:sp>
          <p:nvSpPr>
            <p:cNvPr name="Freeform 5" id="5"/>
            <p:cNvSpPr/>
            <p:nvPr/>
          </p:nvSpPr>
          <p:spPr>
            <a:xfrm flipH="false" flipV="false" rot="0">
              <a:off x="0" y="0"/>
              <a:ext cx="1431467" cy="481247"/>
            </a:xfrm>
            <a:custGeom>
              <a:avLst/>
              <a:gdLst/>
              <a:ahLst/>
              <a:cxnLst/>
              <a:rect r="r" b="b" t="t" l="l"/>
              <a:pathLst>
                <a:path h="481247" w="1431467">
                  <a:moveTo>
                    <a:pt x="0" y="0"/>
                  </a:moveTo>
                  <a:lnTo>
                    <a:pt x="1431467" y="0"/>
                  </a:lnTo>
                  <a:lnTo>
                    <a:pt x="1431467" y="481247"/>
                  </a:lnTo>
                  <a:lnTo>
                    <a:pt x="0" y="481247"/>
                  </a:lnTo>
                  <a:close/>
                </a:path>
              </a:pathLst>
            </a:custGeom>
            <a:solidFill>
              <a:srgbClr val="9FA6EE"/>
            </a:solidFill>
            <a:ln w="9525">
              <a:solidFill>
                <a:srgbClr val="132CAF"/>
              </a:solid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888836" y="7762967"/>
            <a:ext cx="1902728" cy="2210760"/>
          </a:xfrm>
          <a:custGeom>
            <a:avLst/>
            <a:gdLst/>
            <a:ahLst/>
            <a:cxnLst/>
            <a:rect r="r" b="b" t="t" l="l"/>
            <a:pathLst>
              <a:path h="2210760" w="1902728">
                <a:moveTo>
                  <a:pt x="0" y="0"/>
                </a:moveTo>
                <a:lnTo>
                  <a:pt x="1902728" y="0"/>
                </a:lnTo>
                <a:lnTo>
                  <a:pt x="1902728" y="2210760"/>
                </a:lnTo>
                <a:lnTo>
                  <a:pt x="0" y="2210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804020" y="1028700"/>
            <a:ext cx="6014237" cy="8535632"/>
          </a:xfrm>
          <a:custGeom>
            <a:avLst/>
            <a:gdLst/>
            <a:ahLst/>
            <a:cxnLst/>
            <a:rect r="r" b="b" t="t" l="l"/>
            <a:pathLst>
              <a:path h="8535632" w="6014237">
                <a:moveTo>
                  <a:pt x="0" y="0"/>
                </a:moveTo>
                <a:lnTo>
                  <a:pt x="6014237" y="0"/>
                </a:lnTo>
                <a:lnTo>
                  <a:pt x="6014237" y="8535632"/>
                </a:lnTo>
                <a:lnTo>
                  <a:pt x="0" y="8535632"/>
                </a:lnTo>
                <a:lnTo>
                  <a:pt x="0" y="0"/>
                </a:lnTo>
                <a:close/>
              </a:path>
            </a:pathLst>
          </a:custGeom>
          <a:blipFill>
            <a:blip r:embed="rId6"/>
            <a:stretch>
              <a:fillRect l="0" t="0" r="0" b="0"/>
            </a:stretch>
          </a:blipFill>
        </p:spPr>
      </p:sp>
      <p:sp>
        <p:nvSpPr>
          <p:cNvPr name="TextBox 9" id="9"/>
          <p:cNvSpPr txBox="true"/>
          <p:nvPr/>
        </p:nvSpPr>
        <p:spPr>
          <a:xfrm rot="0">
            <a:off x="1028700" y="1047750"/>
            <a:ext cx="6751145"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02 - Conceptos</a:t>
            </a:r>
          </a:p>
        </p:txBody>
      </p:sp>
      <p:sp>
        <p:nvSpPr>
          <p:cNvPr name="TextBox 10" id="10"/>
          <p:cNvSpPr txBox="true"/>
          <p:nvPr/>
        </p:nvSpPr>
        <p:spPr>
          <a:xfrm rot="0">
            <a:off x="588623" y="2057401"/>
            <a:ext cx="6751145" cy="11544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Algoritmo de Kruskal</a:t>
            </a:r>
          </a:p>
        </p:txBody>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928515" y="619602"/>
            <a:ext cx="12209096" cy="12209096"/>
          </a:xfrm>
          <a:custGeom>
            <a:avLst/>
            <a:gdLst/>
            <a:ahLst/>
            <a:cxnLst/>
            <a:rect r="r" b="b" t="t" l="l"/>
            <a:pathLst>
              <a:path h="12209096" w="12209096">
                <a:moveTo>
                  <a:pt x="0" y="0"/>
                </a:moveTo>
                <a:lnTo>
                  <a:pt x="12209096" y="0"/>
                </a:lnTo>
                <a:lnTo>
                  <a:pt x="12209096" y="12209096"/>
                </a:lnTo>
                <a:lnTo>
                  <a:pt x="0" y="122090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2856" y="-3207516"/>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9390" y="1630680"/>
            <a:ext cx="5435102" cy="1827236"/>
            <a:chOff x="0" y="0"/>
            <a:chExt cx="1431467" cy="481247"/>
          </a:xfrm>
        </p:grpSpPr>
        <p:sp>
          <p:nvSpPr>
            <p:cNvPr name="Freeform 5" id="5"/>
            <p:cNvSpPr/>
            <p:nvPr/>
          </p:nvSpPr>
          <p:spPr>
            <a:xfrm flipH="false" flipV="false" rot="0">
              <a:off x="0" y="0"/>
              <a:ext cx="1431467" cy="481247"/>
            </a:xfrm>
            <a:custGeom>
              <a:avLst/>
              <a:gdLst/>
              <a:ahLst/>
              <a:cxnLst/>
              <a:rect r="r" b="b" t="t" l="l"/>
              <a:pathLst>
                <a:path h="481247" w="1431467">
                  <a:moveTo>
                    <a:pt x="0" y="0"/>
                  </a:moveTo>
                  <a:lnTo>
                    <a:pt x="1431467" y="0"/>
                  </a:lnTo>
                  <a:lnTo>
                    <a:pt x="1431467" y="481247"/>
                  </a:lnTo>
                  <a:lnTo>
                    <a:pt x="0" y="481247"/>
                  </a:lnTo>
                  <a:close/>
                </a:path>
              </a:pathLst>
            </a:custGeom>
            <a:solidFill>
              <a:srgbClr val="9FA6EE"/>
            </a:solidFill>
            <a:ln w="9525">
              <a:solidFill>
                <a:srgbClr val="132CAF"/>
              </a:solid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888836" y="7762967"/>
            <a:ext cx="1902728" cy="2210760"/>
          </a:xfrm>
          <a:custGeom>
            <a:avLst/>
            <a:gdLst/>
            <a:ahLst/>
            <a:cxnLst/>
            <a:rect r="r" b="b" t="t" l="l"/>
            <a:pathLst>
              <a:path h="2210760" w="1902728">
                <a:moveTo>
                  <a:pt x="0" y="0"/>
                </a:moveTo>
                <a:lnTo>
                  <a:pt x="1902728" y="0"/>
                </a:lnTo>
                <a:lnTo>
                  <a:pt x="1902728" y="2210760"/>
                </a:lnTo>
                <a:lnTo>
                  <a:pt x="0" y="2210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38390" y="3082025"/>
            <a:ext cx="5992882" cy="6446888"/>
          </a:xfrm>
          <a:custGeom>
            <a:avLst/>
            <a:gdLst/>
            <a:ahLst/>
            <a:cxnLst/>
            <a:rect r="r" b="b" t="t" l="l"/>
            <a:pathLst>
              <a:path h="6446888" w="5992882">
                <a:moveTo>
                  <a:pt x="0" y="0"/>
                </a:moveTo>
                <a:lnTo>
                  <a:pt x="5992882" y="0"/>
                </a:lnTo>
                <a:lnTo>
                  <a:pt x="5992882" y="6446889"/>
                </a:lnTo>
                <a:lnTo>
                  <a:pt x="0" y="6446889"/>
                </a:lnTo>
                <a:lnTo>
                  <a:pt x="0" y="0"/>
                </a:lnTo>
                <a:close/>
              </a:path>
            </a:pathLst>
          </a:custGeom>
          <a:blipFill>
            <a:blip r:embed="rId6"/>
            <a:stretch>
              <a:fillRect l="0" t="0" r="0" b="0"/>
            </a:stretch>
          </a:blipFill>
        </p:spPr>
      </p:sp>
      <p:sp>
        <p:nvSpPr>
          <p:cNvPr name="Freeform 9" id="9"/>
          <p:cNvSpPr/>
          <p:nvPr/>
        </p:nvSpPr>
        <p:spPr>
          <a:xfrm flipH="false" flipV="false" rot="0">
            <a:off x="7779845" y="768259"/>
            <a:ext cx="6073993" cy="9046601"/>
          </a:xfrm>
          <a:custGeom>
            <a:avLst/>
            <a:gdLst/>
            <a:ahLst/>
            <a:cxnLst/>
            <a:rect r="r" b="b" t="t" l="l"/>
            <a:pathLst>
              <a:path h="9046601" w="6073993">
                <a:moveTo>
                  <a:pt x="0" y="0"/>
                </a:moveTo>
                <a:lnTo>
                  <a:pt x="6073993" y="0"/>
                </a:lnTo>
                <a:lnTo>
                  <a:pt x="6073993" y="9046601"/>
                </a:lnTo>
                <a:lnTo>
                  <a:pt x="0" y="9046601"/>
                </a:lnTo>
                <a:lnTo>
                  <a:pt x="0" y="0"/>
                </a:lnTo>
                <a:close/>
              </a:path>
            </a:pathLst>
          </a:custGeom>
          <a:blipFill>
            <a:blip r:embed="rId7"/>
            <a:stretch>
              <a:fillRect l="0" t="0" r="0" b="0"/>
            </a:stretch>
          </a:blipFill>
        </p:spPr>
      </p:sp>
      <p:sp>
        <p:nvSpPr>
          <p:cNvPr name="TextBox 10" id="10"/>
          <p:cNvSpPr txBox="true"/>
          <p:nvPr/>
        </p:nvSpPr>
        <p:spPr>
          <a:xfrm rot="0">
            <a:off x="1028700" y="1047750"/>
            <a:ext cx="6751145"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02 - Conceptos</a:t>
            </a:r>
          </a:p>
        </p:txBody>
      </p:sp>
      <p:sp>
        <p:nvSpPr>
          <p:cNvPr name="TextBox 11" id="11"/>
          <p:cNvSpPr txBox="true"/>
          <p:nvPr/>
        </p:nvSpPr>
        <p:spPr>
          <a:xfrm rot="0">
            <a:off x="588623" y="2057401"/>
            <a:ext cx="6751145" cy="11544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Algoritmo de Kruskal</a:t>
            </a:r>
          </a:p>
        </p:txBody>
      </p:sp>
    </p:spTree>
  </p:cSld>
  <p:clrMapOvr>
    <a:masterClrMapping/>
  </p:clrMapOvr>
  <p:transition spd="slow">
    <p:push dir="l"/>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928515" y="619602"/>
            <a:ext cx="12209096" cy="12209096"/>
          </a:xfrm>
          <a:custGeom>
            <a:avLst/>
            <a:gdLst/>
            <a:ahLst/>
            <a:cxnLst/>
            <a:rect r="r" b="b" t="t" l="l"/>
            <a:pathLst>
              <a:path h="12209096" w="12209096">
                <a:moveTo>
                  <a:pt x="0" y="0"/>
                </a:moveTo>
                <a:lnTo>
                  <a:pt x="12209096" y="0"/>
                </a:lnTo>
                <a:lnTo>
                  <a:pt x="12209096" y="12209096"/>
                </a:lnTo>
                <a:lnTo>
                  <a:pt x="0" y="122090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2856" y="-3207516"/>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9390" y="1630680"/>
            <a:ext cx="5435102" cy="1827236"/>
            <a:chOff x="0" y="0"/>
            <a:chExt cx="1431467" cy="481247"/>
          </a:xfrm>
        </p:grpSpPr>
        <p:sp>
          <p:nvSpPr>
            <p:cNvPr name="Freeform 5" id="5"/>
            <p:cNvSpPr/>
            <p:nvPr/>
          </p:nvSpPr>
          <p:spPr>
            <a:xfrm flipH="false" flipV="false" rot="0">
              <a:off x="0" y="0"/>
              <a:ext cx="1431467" cy="481247"/>
            </a:xfrm>
            <a:custGeom>
              <a:avLst/>
              <a:gdLst/>
              <a:ahLst/>
              <a:cxnLst/>
              <a:rect r="r" b="b" t="t" l="l"/>
              <a:pathLst>
                <a:path h="481247" w="1431467">
                  <a:moveTo>
                    <a:pt x="0" y="0"/>
                  </a:moveTo>
                  <a:lnTo>
                    <a:pt x="1431467" y="0"/>
                  </a:lnTo>
                  <a:lnTo>
                    <a:pt x="1431467" y="481247"/>
                  </a:lnTo>
                  <a:lnTo>
                    <a:pt x="0" y="481247"/>
                  </a:lnTo>
                  <a:close/>
                </a:path>
              </a:pathLst>
            </a:custGeom>
            <a:solidFill>
              <a:srgbClr val="9FA6EE"/>
            </a:solidFill>
            <a:ln w="9525">
              <a:solidFill>
                <a:srgbClr val="132CAF"/>
              </a:solid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888836" y="7762967"/>
            <a:ext cx="1902728" cy="2210760"/>
          </a:xfrm>
          <a:custGeom>
            <a:avLst/>
            <a:gdLst/>
            <a:ahLst/>
            <a:cxnLst/>
            <a:rect r="r" b="b" t="t" l="l"/>
            <a:pathLst>
              <a:path h="2210760" w="1902728">
                <a:moveTo>
                  <a:pt x="0" y="0"/>
                </a:moveTo>
                <a:lnTo>
                  <a:pt x="1902728" y="0"/>
                </a:lnTo>
                <a:lnTo>
                  <a:pt x="1902728" y="2210760"/>
                </a:lnTo>
                <a:lnTo>
                  <a:pt x="0" y="2210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3439170" y="2625091"/>
            <a:ext cx="11409659" cy="5834640"/>
          </a:xfrm>
          <a:custGeom>
            <a:avLst/>
            <a:gdLst/>
            <a:ahLst/>
            <a:cxnLst/>
            <a:rect r="r" b="b" t="t" l="l"/>
            <a:pathLst>
              <a:path h="5834640" w="11409659">
                <a:moveTo>
                  <a:pt x="0" y="0"/>
                </a:moveTo>
                <a:lnTo>
                  <a:pt x="11409660" y="0"/>
                </a:lnTo>
                <a:lnTo>
                  <a:pt x="11409660" y="5834640"/>
                </a:lnTo>
                <a:lnTo>
                  <a:pt x="0" y="5834640"/>
                </a:lnTo>
                <a:lnTo>
                  <a:pt x="0" y="0"/>
                </a:lnTo>
                <a:close/>
              </a:path>
            </a:pathLst>
          </a:custGeom>
          <a:blipFill>
            <a:blip r:embed="rId6"/>
            <a:stretch>
              <a:fillRect l="0" t="0" r="0" b="0"/>
            </a:stretch>
          </a:blipFill>
        </p:spPr>
      </p:sp>
      <p:sp>
        <p:nvSpPr>
          <p:cNvPr name="TextBox 9" id="9"/>
          <p:cNvSpPr txBox="true"/>
          <p:nvPr/>
        </p:nvSpPr>
        <p:spPr>
          <a:xfrm rot="0">
            <a:off x="1028700" y="1047750"/>
            <a:ext cx="6751145"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02 - Conceptos</a:t>
            </a:r>
          </a:p>
        </p:txBody>
      </p:sp>
      <p:sp>
        <p:nvSpPr>
          <p:cNvPr name="TextBox 10" id="10"/>
          <p:cNvSpPr txBox="true"/>
          <p:nvPr/>
        </p:nvSpPr>
        <p:spPr>
          <a:xfrm rot="0">
            <a:off x="588623" y="2057401"/>
            <a:ext cx="6751145" cy="11544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Algoritmo de Kruskal</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928515" y="619602"/>
            <a:ext cx="12209096" cy="12209096"/>
          </a:xfrm>
          <a:custGeom>
            <a:avLst/>
            <a:gdLst/>
            <a:ahLst/>
            <a:cxnLst/>
            <a:rect r="r" b="b" t="t" l="l"/>
            <a:pathLst>
              <a:path h="12209096" w="12209096">
                <a:moveTo>
                  <a:pt x="0" y="0"/>
                </a:moveTo>
                <a:lnTo>
                  <a:pt x="12209096" y="0"/>
                </a:lnTo>
                <a:lnTo>
                  <a:pt x="12209096" y="12209096"/>
                </a:lnTo>
                <a:lnTo>
                  <a:pt x="0" y="122090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2856" y="-3207516"/>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9390" y="1630680"/>
            <a:ext cx="5435102" cy="1827236"/>
            <a:chOff x="0" y="0"/>
            <a:chExt cx="1431467" cy="481247"/>
          </a:xfrm>
        </p:grpSpPr>
        <p:sp>
          <p:nvSpPr>
            <p:cNvPr name="Freeform 5" id="5"/>
            <p:cNvSpPr/>
            <p:nvPr/>
          </p:nvSpPr>
          <p:spPr>
            <a:xfrm flipH="false" flipV="false" rot="0">
              <a:off x="0" y="0"/>
              <a:ext cx="1431467" cy="481247"/>
            </a:xfrm>
            <a:custGeom>
              <a:avLst/>
              <a:gdLst/>
              <a:ahLst/>
              <a:cxnLst/>
              <a:rect r="r" b="b" t="t" l="l"/>
              <a:pathLst>
                <a:path h="481247" w="1431467">
                  <a:moveTo>
                    <a:pt x="0" y="0"/>
                  </a:moveTo>
                  <a:lnTo>
                    <a:pt x="1431467" y="0"/>
                  </a:lnTo>
                  <a:lnTo>
                    <a:pt x="1431467" y="481247"/>
                  </a:lnTo>
                  <a:lnTo>
                    <a:pt x="0" y="481247"/>
                  </a:lnTo>
                  <a:close/>
                </a:path>
              </a:pathLst>
            </a:custGeom>
            <a:solidFill>
              <a:srgbClr val="9FA6EE"/>
            </a:solidFill>
            <a:ln w="9525">
              <a:solidFill>
                <a:srgbClr val="132CAF"/>
              </a:solid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4888836" y="7762967"/>
            <a:ext cx="1902728" cy="2210760"/>
          </a:xfrm>
          <a:custGeom>
            <a:avLst/>
            <a:gdLst/>
            <a:ahLst/>
            <a:cxnLst/>
            <a:rect r="r" b="b" t="t" l="l"/>
            <a:pathLst>
              <a:path h="2210760" w="1902728">
                <a:moveTo>
                  <a:pt x="0" y="0"/>
                </a:moveTo>
                <a:lnTo>
                  <a:pt x="1902728" y="0"/>
                </a:lnTo>
                <a:lnTo>
                  <a:pt x="1902728" y="2210760"/>
                </a:lnTo>
                <a:lnTo>
                  <a:pt x="0" y="22107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817547" y="3457916"/>
            <a:ext cx="10489239" cy="4569386"/>
          </a:xfrm>
          <a:custGeom>
            <a:avLst/>
            <a:gdLst/>
            <a:ahLst/>
            <a:cxnLst/>
            <a:rect r="r" b="b" t="t" l="l"/>
            <a:pathLst>
              <a:path h="4569386" w="10489239">
                <a:moveTo>
                  <a:pt x="0" y="0"/>
                </a:moveTo>
                <a:lnTo>
                  <a:pt x="10489239" y="0"/>
                </a:lnTo>
                <a:lnTo>
                  <a:pt x="10489239" y="4569386"/>
                </a:lnTo>
                <a:lnTo>
                  <a:pt x="0" y="4569386"/>
                </a:lnTo>
                <a:lnTo>
                  <a:pt x="0" y="0"/>
                </a:lnTo>
                <a:close/>
              </a:path>
            </a:pathLst>
          </a:custGeom>
          <a:blipFill>
            <a:blip r:embed="rId6"/>
            <a:stretch>
              <a:fillRect l="0" t="0" r="0" b="0"/>
            </a:stretch>
          </a:blipFill>
        </p:spPr>
      </p:sp>
      <p:sp>
        <p:nvSpPr>
          <p:cNvPr name="TextBox 9" id="9"/>
          <p:cNvSpPr txBox="true"/>
          <p:nvPr/>
        </p:nvSpPr>
        <p:spPr>
          <a:xfrm rot="0">
            <a:off x="1028700" y="1047750"/>
            <a:ext cx="6751145"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02 - Conceptos</a:t>
            </a:r>
          </a:p>
        </p:txBody>
      </p:sp>
      <p:sp>
        <p:nvSpPr>
          <p:cNvPr name="TextBox 10" id="10"/>
          <p:cNvSpPr txBox="true"/>
          <p:nvPr/>
        </p:nvSpPr>
        <p:spPr>
          <a:xfrm rot="0">
            <a:off x="588623" y="2057401"/>
            <a:ext cx="6751145" cy="11544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Algoritmo de Kruskal</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BF5"/>
        </a:solidFill>
      </p:bgPr>
    </p:bg>
    <p:spTree>
      <p:nvGrpSpPr>
        <p:cNvPr id="1" name=""/>
        <p:cNvGrpSpPr/>
        <p:nvPr/>
      </p:nvGrpSpPr>
      <p:grpSpPr>
        <a:xfrm>
          <a:off x="0" y="0"/>
          <a:ext cx="0" cy="0"/>
          <a:chOff x="0" y="0"/>
          <a:chExt cx="0" cy="0"/>
        </a:xfrm>
      </p:grpSpPr>
      <p:sp>
        <p:nvSpPr>
          <p:cNvPr name="Freeform 2" id="2"/>
          <p:cNvSpPr/>
          <p:nvPr/>
        </p:nvSpPr>
        <p:spPr>
          <a:xfrm flipH="false" flipV="false" rot="0">
            <a:off x="-928515" y="619602"/>
            <a:ext cx="12209096" cy="12209096"/>
          </a:xfrm>
          <a:custGeom>
            <a:avLst/>
            <a:gdLst/>
            <a:ahLst/>
            <a:cxnLst/>
            <a:rect r="r" b="b" t="t" l="l"/>
            <a:pathLst>
              <a:path h="12209096" w="12209096">
                <a:moveTo>
                  <a:pt x="0" y="0"/>
                </a:moveTo>
                <a:lnTo>
                  <a:pt x="12209096" y="0"/>
                </a:lnTo>
                <a:lnTo>
                  <a:pt x="12209096" y="12209096"/>
                </a:lnTo>
                <a:lnTo>
                  <a:pt x="0" y="122090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352856" y="-3207516"/>
            <a:ext cx="9931666" cy="9931666"/>
          </a:xfrm>
          <a:custGeom>
            <a:avLst/>
            <a:gdLst/>
            <a:ahLst/>
            <a:cxnLst/>
            <a:rect r="r" b="b" t="t" l="l"/>
            <a:pathLst>
              <a:path h="9931666" w="9931666">
                <a:moveTo>
                  <a:pt x="0" y="0"/>
                </a:moveTo>
                <a:lnTo>
                  <a:pt x="9931666" y="0"/>
                </a:lnTo>
                <a:lnTo>
                  <a:pt x="9931666" y="9931666"/>
                </a:lnTo>
                <a:lnTo>
                  <a:pt x="0" y="99316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69390" y="1630680"/>
            <a:ext cx="5435102" cy="1827236"/>
            <a:chOff x="0" y="0"/>
            <a:chExt cx="1431467" cy="481247"/>
          </a:xfrm>
        </p:grpSpPr>
        <p:sp>
          <p:nvSpPr>
            <p:cNvPr name="Freeform 5" id="5"/>
            <p:cNvSpPr/>
            <p:nvPr/>
          </p:nvSpPr>
          <p:spPr>
            <a:xfrm flipH="false" flipV="false" rot="0">
              <a:off x="0" y="0"/>
              <a:ext cx="1431467" cy="481247"/>
            </a:xfrm>
            <a:custGeom>
              <a:avLst/>
              <a:gdLst/>
              <a:ahLst/>
              <a:cxnLst/>
              <a:rect r="r" b="b" t="t" l="l"/>
              <a:pathLst>
                <a:path h="481247" w="1431467">
                  <a:moveTo>
                    <a:pt x="0" y="0"/>
                  </a:moveTo>
                  <a:lnTo>
                    <a:pt x="1431467" y="0"/>
                  </a:lnTo>
                  <a:lnTo>
                    <a:pt x="1431467" y="481247"/>
                  </a:lnTo>
                  <a:lnTo>
                    <a:pt x="0" y="481247"/>
                  </a:lnTo>
                  <a:close/>
                </a:path>
              </a:pathLst>
            </a:custGeom>
            <a:solidFill>
              <a:srgbClr val="9FA6EE"/>
            </a:solidFill>
            <a:ln w="9525">
              <a:solidFill>
                <a:srgbClr val="132CAF"/>
              </a:solidFill>
            </a:ln>
          </p:spPr>
        </p:sp>
        <p:sp>
          <p:nvSpPr>
            <p:cNvPr name="TextBox 6" id="6"/>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7044886">
            <a:off x="14038942" y="1026538"/>
            <a:ext cx="3120987" cy="3626243"/>
          </a:xfrm>
          <a:custGeom>
            <a:avLst/>
            <a:gdLst/>
            <a:ahLst/>
            <a:cxnLst/>
            <a:rect r="r" b="b" t="t" l="l"/>
            <a:pathLst>
              <a:path h="3626243" w="3120987">
                <a:moveTo>
                  <a:pt x="0" y="0"/>
                </a:moveTo>
                <a:lnTo>
                  <a:pt x="3120987" y="0"/>
                </a:lnTo>
                <a:lnTo>
                  <a:pt x="3120987" y="3626244"/>
                </a:lnTo>
                <a:lnTo>
                  <a:pt x="0" y="36262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79845" y="4375686"/>
            <a:ext cx="11526251" cy="5105472"/>
          </a:xfrm>
          <a:custGeom>
            <a:avLst/>
            <a:gdLst/>
            <a:ahLst/>
            <a:cxnLst/>
            <a:rect r="r" b="b" t="t" l="l"/>
            <a:pathLst>
              <a:path h="5105472" w="11526251">
                <a:moveTo>
                  <a:pt x="0" y="0"/>
                </a:moveTo>
                <a:lnTo>
                  <a:pt x="11526251" y="0"/>
                </a:lnTo>
                <a:lnTo>
                  <a:pt x="11526251" y="5105472"/>
                </a:lnTo>
                <a:lnTo>
                  <a:pt x="0" y="5105472"/>
                </a:lnTo>
                <a:lnTo>
                  <a:pt x="0" y="0"/>
                </a:lnTo>
                <a:close/>
              </a:path>
            </a:pathLst>
          </a:custGeom>
          <a:blipFill>
            <a:blip r:embed="rId6"/>
            <a:stretch>
              <a:fillRect l="0" t="0" r="0" b="0"/>
            </a:stretch>
          </a:blipFill>
        </p:spPr>
      </p:sp>
      <p:sp>
        <p:nvSpPr>
          <p:cNvPr name="TextBox 9" id="9"/>
          <p:cNvSpPr txBox="true"/>
          <p:nvPr/>
        </p:nvSpPr>
        <p:spPr>
          <a:xfrm rot="0">
            <a:off x="838660" y="4074097"/>
            <a:ext cx="6501108" cy="5670550"/>
          </a:xfrm>
          <a:prstGeom prst="rect">
            <a:avLst/>
          </a:prstGeom>
        </p:spPr>
        <p:txBody>
          <a:bodyPr anchor="t" rtlCol="false" tIns="0" lIns="0" bIns="0" rIns="0">
            <a:spAutoFit/>
          </a:bodyPr>
          <a:lstStyle/>
          <a:p>
            <a:pPr marL="539749" indent="-269875" lvl="1">
              <a:lnSpc>
                <a:spcPts val="3499"/>
              </a:lnSpc>
              <a:buFont typeface="Arial"/>
              <a:buChar char="•"/>
            </a:pPr>
            <a:r>
              <a:rPr lang="en-US" sz="2499">
                <a:solidFill>
                  <a:srgbClr val="132CAF"/>
                </a:solidFill>
                <a:latin typeface="Kawkab Mono Light"/>
              </a:rPr>
              <a:t>Se elige un vértice u de G y se considera el árbol s= {u}</a:t>
            </a:r>
          </a:p>
          <a:p>
            <a:pPr marL="539749" indent="-269875" lvl="1">
              <a:lnSpc>
                <a:spcPts val="3499"/>
              </a:lnSpc>
              <a:buFont typeface="Arial"/>
              <a:buChar char="•"/>
            </a:pPr>
            <a:r>
              <a:rPr lang="en-US" sz="2499">
                <a:solidFill>
                  <a:srgbClr val="132CAF"/>
                </a:solidFill>
                <a:latin typeface="Kawkab Mono Light"/>
              </a:rPr>
              <a:t>Se considera la arista e de mínimo peso que une un vértice de s y un vértice que no es de s y se hace s=s+se</a:t>
            </a:r>
          </a:p>
          <a:p>
            <a:pPr marL="539749" indent="-269875" lvl="1">
              <a:lnSpc>
                <a:spcPts val="3499"/>
              </a:lnSpc>
              <a:buFont typeface="Arial"/>
              <a:buChar char="•"/>
            </a:pPr>
            <a:r>
              <a:rPr lang="en-US" sz="2499">
                <a:solidFill>
                  <a:srgbClr val="132CAF"/>
                </a:solidFill>
                <a:latin typeface="Kawkab Mono"/>
              </a:rPr>
              <a:t>S</a:t>
            </a:r>
            <a:r>
              <a:rPr lang="en-US" sz="2499">
                <a:solidFill>
                  <a:srgbClr val="132CAF"/>
                </a:solidFill>
                <a:latin typeface="Kawkab Mono Light"/>
              </a:rPr>
              <a:t>i el n° de aristas de t es n-1 el algoritmo termina. En caso contrario se vuelve al paso</a:t>
            </a:r>
          </a:p>
          <a:p>
            <a:pPr>
              <a:lnSpc>
                <a:spcPts val="3499"/>
              </a:lnSpc>
            </a:pPr>
          </a:p>
        </p:txBody>
      </p:sp>
      <p:sp>
        <p:nvSpPr>
          <p:cNvPr name="TextBox 10" id="10"/>
          <p:cNvSpPr txBox="true"/>
          <p:nvPr/>
        </p:nvSpPr>
        <p:spPr>
          <a:xfrm rot="0">
            <a:off x="1028700" y="1047750"/>
            <a:ext cx="6751145" cy="5829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02 - Conceptos</a:t>
            </a:r>
          </a:p>
        </p:txBody>
      </p:sp>
      <p:sp>
        <p:nvSpPr>
          <p:cNvPr name="TextBox 11" id="11"/>
          <p:cNvSpPr txBox="true"/>
          <p:nvPr/>
        </p:nvSpPr>
        <p:spPr>
          <a:xfrm rot="0">
            <a:off x="588623" y="2057401"/>
            <a:ext cx="6751145" cy="1154430"/>
          </a:xfrm>
          <a:prstGeom prst="rect">
            <a:avLst/>
          </a:prstGeom>
        </p:spPr>
        <p:txBody>
          <a:bodyPr anchor="t" rtlCol="false" tIns="0" lIns="0" bIns="0" rIns="0">
            <a:spAutoFit/>
          </a:bodyPr>
          <a:lstStyle/>
          <a:p>
            <a:pPr>
              <a:lnSpc>
                <a:spcPts val="4559"/>
              </a:lnSpc>
            </a:pPr>
            <a:r>
              <a:rPr lang="en-US" sz="3999">
                <a:solidFill>
                  <a:srgbClr val="132CAF"/>
                </a:solidFill>
                <a:latin typeface="Kawkab Mono"/>
              </a:rPr>
              <a:t>Algoritmo de </a:t>
            </a:r>
          </a:p>
          <a:p>
            <a:pPr>
              <a:lnSpc>
                <a:spcPts val="4559"/>
              </a:lnSpc>
            </a:pPr>
            <a:r>
              <a:rPr lang="en-US" sz="3999">
                <a:solidFill>
                  <a:srgbClr val="132CAF"/>
                </a:solidFill>
                <a:latin typeface="Kawkab Mono"/>
              </a:rPr>
              <a:t>Prim</a:t>
            </a:r>
          </a:p>
        </p:txBody>
      </p:sp>
    </p:spTree>
  </p:cSld>
  <p:clrMapOvr>
    <a:masterClrMapping/>
  </p:clrMapOvr>
  <p:transition spd="slow">
    <p:push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DAFn10lkRxg</dc:identifier>
  <dcterms:modified xsi:type="dcterms:W3CDTF">2011-08-01T06:04:30Z</dcterms:modified>
  <cp:revision>1</cp:revision>
  <dc:title>Beige and blue Data Visualization Basics modern presentation</dc:title>
</cp:coreProperties>
</file>